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027" r:id="rId1"/>
  </p:sldMasterIdLst>
  <p:notesMasterIdLst>
    <p:notesMasterId r:id="rId25"/>
  </p:notesMasterIdLst>
  <p:sldIdLst>
    <p:sldId id="256" r:id="rId2"/>
    <p:sldId id="277" r:id="rId3"/>
    <p:sldId id="280" r:id="rId4"/>
    <p:sldId id="281" r:id="rId5"/>
    <p:sldId id="282" r:id="rId6"/>
    <p:sldId id="283" r:id="rId7"/>
    <p:sldId id="274" r:id="rId8"/>
    <p:sldId id="261" r:id="rId9"/>
    <p:sldId id="266" r:id="rId10"/>
    <p:sldId id="267" r:id="rId11"/>
    <p:sldId id="268" r:id="rId12"/>
    <p:sldId id="269" r:id="rId13"/>
    <p:sldId id="270" r:id="rId14"/>
    <p:sldId id="278" r:id="rId15"/>
    <p:sldId id="272" r:id="rId16"/>
    <p:sldId id="271" r:id="rId17"/>
    <p:sldId id="262" r:id="rId18"/>
    <p:sldId id="264" r:id="rId19"/>
    <p:sldId id="265" r:id="rId20"/>
    <p:sldId id="275" r:id="rId21"/>
    <p:sldId id="273" r:id="rId22"/>
    <p:sldId id="279" r:id="rId23"/>
    <p:sldId id="276" r:id="rId24"/>
  </p:sldIdLst>
  <p:sldSz cx="12192000" cy="6858000"/>
  <p:notesSz cx="12192000" cy="6858000"/>
  <p:embeddedFontLst>
    <p:embeddedFont>
      <p:font typeface="Berlin Sans FB" pitchFamily="34" charset="0"/>
      <p:regular r:id="rId26"/>
      <p:bold r:id="rId27"/>
    </p:embeddedFont>
    <p:embeddedFont>
      <p:font typeface="Corbel" pitchFamily="34" charset="0"/>
      <p:regular r:id="rId28"/>
      <p:bold r:id="rId29"/>
      <p:italic r:id="rId30"/>
      <p:boldItalic r:id="rId31"/>
    </p:embeddedFont>
    <p:embeddedFont>
      <p:font typeface="Bahnschrift SemiBold" pitchFamily="34" charset="0"/>
      <p:bold r:id="rId32"/>
    </p:embeddedFont>
    <p:embeddedFont>
      <p:font typeface="Bahnschrift SemiLight" pitchFamily="34" charset="0"/>
      <p:regular r:id="rId33"/>
    </p:embeddedFont>
    <p:embeddedFont>
      <p:font typeface="Calibri" pitchFamily="34" charset="0"/>
      <p:regular r:id="rId34"/>
      <p:bold r:id="rId35"/>
      <p:italic r:id="rId36"/>
      <p:boldItalic r:id="rId37"/>
    </p:embeddedFont>
    <p:embeddedFont>
      <p:font typeface="Franklin Gothic Medium" pitchFamily="34" charset="0"/>
      <p:regular r:id="rId38"/>
      <p:italic r:id="rId39"/>
    </p:embeddedFont>
    <p:embeddedFont>
      <p:font typeface="Segoe UI Black" pitchFamily="34" charset="0"/>
      <p:bold r:id="rId40"/>
      <p:boldItalic r:id="rId41"/>
    </p:embeddedFont>
    <p:embeddedFont>
      <p:font typeface="Arial Black" pitchFamily="34" charset="0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gB9pich862cph138lsyf9zzVmi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C2C2C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270FA7-08F6-47F2-8504-8701E31CBB98}">
  <a:tblStyle styleId="{F2270FA7-08F6-47F2-8504-8701E31CBB9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DA37D80-6434-44D0-A028-1B22A696006F}" styleName="Estilo Claro 3 - Ênfas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Estilo Claro 1 - Ênfas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Ênfas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61" autoAdjust="0"/>
    <p:restoredTop sz="97555" autoAdjust="0"/>
  </p:normalViewPr>
  <p:slideViewPr>
    <p:cSldViewPr snapToGrid="0">
      <p:cViewPr varScale="1">
        <p:scale>
          <a:sx n="67" d="100"/>
          <a:sy n="67" d="100"/>
        </p:scale>
        <p:origin x="-540" y="-76"/>
      </p:cViewPr>
      <p:guideLst>
        <p:guide orient="horz" pos="2880"/>
        <p:guide pos="216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customschemas.google.com/relationships/presentationmetadata" Target="metadata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328823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9666768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378712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186351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23916263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3488819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6848978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749296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5623313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6501372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5154766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2447729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9484031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19819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1345335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532892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021645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434424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08365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8" r:id="rId1"/>
    <p:sldLayoutId id="2147484029" r:id="rId2"/>
    <p:sldLayoutId id="2147484030" r:id="rId3"/>
    <p:sldLayoutId id="2147484031" r:id="rId4"/>
    <p:sldLayoutId id="2147484032" r:id="rId5"/>
    <p:sldLayoutId id="2147484033" r:id="rId6"/>
    <p:sldLayoutId id="2147484034" r:id="rId7"/>
    <p:sldLayoutId id="2147484035" r:id="rId8"/>
    <p:sldLayoutId id="2147484036" r:id="rId9"/>
    <p:sldLayoutId id="2147484037" r:id="rId10"/>
    <p:sldLayoutId id="2147484038" r:id="rId11"/>
    <p:sldLayoutId id="2147484039" r:id="rId12"/>
    <p:sldLayoutId id="2147484040" r:id="rId13"/>
    <p:sldLayoutId id="2147484041" r:id="rId14"/>
    <p:sldLayoutId id="2147484042" r:id="rId15"/>
    <p:sldLayoutId id="2147484043" r:id="rId16"/>
    <p:sldLayoutId id="214748404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alfabetizacaojaDoc.pptx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NUL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NUL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alfabetizacaojaDoc.pptx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"/>
          <p:cNvSpPr txBox="1"/>
          <p:nvPr/>
        </p:nvSpPr>
        <p:spPr>
          <a:xfrm>
            <a:off x="1567695" y="1274036"/>
            <a:ext cx="7602583" cy="2786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5725" rIns="0" bIns="0" anchor="t" anchorCtr="0">
            <a:spAutoFit/>
          </a:bodyPr>
          <a:lstStyle/>
          <a:p>
            <a:pPr marL="633095" marR="5080" lvl="0" indent="-62103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i="0" u="none" strike="noStrike" cap="none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  <a:ea typeface="Arial"/>
                <a:cs typeface="Arial"/>
                <a:sym typeface="Arial"/>
              </a:rPr>
              <a:t>Documentação</a:t>
            </a:r>
          </a:p>
          <a:p>
            <a:pPr marL="633095" marR="5080" lvl="0" indent="-62103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  <a:ea typeface="Arial"/>
                <a:cs typeface="Arial"/>
                <a:sym typeface="Arial"/>
              </a:rPr>
              <a:t>  AlfabetizaJá </a:t>
            </a:r>
            <a:endParaRPr sz="8000" i="0" u="none" strike="noStrike" cap="non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"/>
          <p:cNvSpPr txBox="1"/>
          <p:nvPr/>
        </p:nvSpPr>
        <p:spPr>
          <a:xfrm>
            <a:off x="930654" y="5113453"/>
            <a:ext cx="7440295" cy="935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508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tx1">
                    <a:lumMod val="95000"/>
                  </a:schemeClr>
                </a:solidFill>
                <a:latin typeface="Corbel"/>
                <a:ea typeface="Corbel"/>
                <a:cs typeface="Corbel"/>
                <a:sym typeface="Corbel"/>
              </a:rPr>
              <a:t>Equipe: Raíssa Barbosa, Antony Vilanova, Pedro Assenção.</a:t>
            </a:r>
          </a:p>
          <a:p>
            <a:pPr marL="12700" marR="508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smtClean="0">
                <a:solidFill>
                  <a:schemeClr val="tx1">
                    <a:lumMod val="95000"/>
                  </a:schemeClr>
                </a:solidFill>
                <a:latin typeface="Corbel"/>
                <a:ea typeface="Corbel"/>
                <a:cs typeface="Corbel"/>
                <a:sym typeface="Corbel"/>
              </a:rPr>
              <a:t>Professor</a:t>
            </a:r>
            <a:r>
              <a:rPr lang="en-US" sz="2400" b="0" i="0" u="none" strike="noStrike" cap="none" dirty="0">
                <a:solidFill>
                  <a:schemeClr val="tx1">
                    <a:lumMod val="95000"/>
                  </a:schemeClr>
                </a:solidFill>
                <a:latin typeface="Corbel"/>
                <a:ea typeface="Corbel"/>
                <a:cs typeface="Corbel"/>
                <a:sym typeface="Corbel"/>
              </a:rPr>
              <a:t>: Reginaldo Santana.</a:t>
            </a:r>
            <a:endParaRPr sz="2400" b="0" i="0" u="none" strike="noStrike" cap="none" dirty="0">
              <a:solidFill>
                <a:schemeClr val="tx1">
                  <a:lumMod val="95000"/>
                </a:schemeClr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4574" y="1918489"/>
            <a:ext cx="1826364" cy="18263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780613" y="396631"/>
            <a:ext cx="731161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5400" dirty="0">
                <a:latin typeface="Berlin Sans FB" pitchFamily="34" charset="0"/>
              </a:rPr>
              <a:t>WireFrame - Cadastro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 16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Criar Historia</a:t>
            </a:r>
          </a:p>
        </p:txBody>
      </p:sp>
      <p:sp>
        <p:nvSpPr>
          <p:cNvPr id="20" name="Retângulo 19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2432612" y="2164117"/>
            <a:ext cx="6805749" cy="38578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4778976" y="2247073"/>
            <a:ext cx="21292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CADASTRO</a:t>
            </a:r>
          </a:p>
        </p:txBody>
      </p:sp>
      <p:sp>
        <p:nvSpPr>
          <p:cNvPr id="30" name="Retângulo Arredondado 29"/>
          <p:cNvSpPr/>
          <p:nvPr/>
        </p:nvSpPr>
        <p:spPr>
          <a:xfrm>
            <a:off x="3943074" y="2967839"/>
            <a:ext cx="3749040" cy="28687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3035777" y="2919947"/>
            <a:ext cx="1313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Usuário</a:t>
            </a:r>
          </a:p>
        </p:txBody>
      </p:sp>
      <p:sp>
        <p:nvSpPr>
          <p:cNvPr id="31" name="Retângulo Arredondado 30"/>
          <p:cNvSpPr/>
          <p:nvPr/>
        </p:nvSpPr>
        <p:spPr>
          <a:xfrm>
            <a:off x="3943074" y="3525561"/>
            <a:ext cx="3749040" cy="29929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CaixaDeTexto 31"/>
          <p:cNvSpPr txBox="1"/>
          <p:nvPr/>
        </p:nvSpPr>
        <p:spPr>
          <a:xfrm>
            <a:off x="3122868" y="3423033"/>
            <a:ext cx="1313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E-mail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3" name="Retângulo Arredondado 32"/>
          <p:cNvSpPr/>
          <p:nvPr/>
        </p:nvSpPr>
        <p:spPr>
          <a:xfrm>
            <a:off x="3943074" y="4100275"/>
            <a:ext cx="3749040" cy="3185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3093868" y="4063217"/>
            <a:ext cx="86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Senha</a:t>
            </a:r>
          </a:p>
        </p:txBody>
      </p:sp>
      <p:sp>
        <p:nvSpPr>
          <p:cNvPr id="35" name="CaixaDeTexto 34"/>
          <p:cNvSpPr txBox="1"/>
          <p:nvPr/>
        </p:nvSpPr>
        <p:spPr>
          <a:xfrm>
            <a:off x="2710195" y="4560156"/>
            <a:ext cx="1267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Numero de </a:t>
            </a:r>
            <a:r>
              <a:rPr lang="pt-BR" dirty="0" smtClean="0">
                <a:solidFill>
                  <a:schemeClr val="bg1"/>
                </a:solidFill>
              </a:rPr>
              <a:t>WhatsApp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Retângulo Arredondado 5"/>
          <p:cNvSpPr/>
          <p:nvPr/>
        </p:nvSpPr>
        <p:spPr>
          <a:xfrm>
            <a:off x="5135085" y="5190384"/>
            <a:ext cx="1187338" cy="36132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Arredondado 35"/>
          <p:cNvSpPr/>
          <p:nvPr/>
        </p:nvSpPr>
        <p:spPr>
          <a:xfrm>
            <a:off x="3943074" y="4603403"/>
            <a:ext cx="3749040" cy="3185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CaixaDeTexto 36"/>
          <p:cNvSpPr txBox="1"/>
          <p:nvPr/>
        </p:nvSpPr>
        <p:spPr>
          <a:xfrm>
            <a:off x="5116244" y="5181913"/>
            <a:ext cx="143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Criar Conta</a:t>
            </a:r>
          </a:p>
        </p:txBody>
      </p:sp>
      <p:sp>
        <p:nvSpPr>
          <p:cNvPr id="7" name="Retângulo 6"/>
          <p:cNvSpPr/>
          <p:nvPr/>
        </p:nvSpPr>
        <p:spPr>
          <a:xfrm>
            <a:off x="4535387" y="5597530"/>
            <a:ext cx="2616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solidFill>
                  <a:sysClr val="windowText" lastClr="000000"/>
                </a:solidFill>
              </a:rPr>
              <a:t>Já tem uma conta? </a:t>
            </a:r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 action="ppaction://hlinkpres?slideindex=1&amp;slidetitle="/>
              </a:rPr>
              <a:t>Entrar</a:t>
            </a:r>
            <a:endParaRPr lang="pt-BR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75232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Logout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4903050" y="2043044"/>
            <a:ext cx="18966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dirty="0">
                <a:solidFill>
                  <a:sysClr val="windowText" lastClr="000000"/>
                </a:solidFill>
                <a:latin typeface="Franklin Gothic Medium" panose="020B0603020102020204" pitchFamily="34" charset="0"/>
                <a:cs typeface="Calibri" panose="020F0502020204030204" pitchFamily="34" charset="0"/>
              </a:rPr>
              <a:t>Criar Sala</a:t>
            </a:r>
          </a:p>
        </p:txBody>
      </p:sp>
      <p:sp>
        <p:nvSpPr>
          <p:cNvPr id="26" name="Retângulo de cantos arredondados 2"/>
          <p:cNvSpPr/>
          <p:nvPr/>
        </p:nvSpPr>
        <p:spPr>
          <a:xfrm>
            <a:off x="3824018" y="2986176"/>
            <a:ext cx="1811825" cy="338402"/>
          </a:xfrm>
          <a:prstGeom prst="roundRect">
            <a:avLst>
              <a:gd name="adj" fmla="val 9091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de cantos arredondados 6"/>
          <p:cNvSpPr/>
          <p:nvPr/>
        </p:nvSpPr>
        <p:spPr>
          <a:xfrm>
            <a:off x="6027034" y="2980281"/>
            <a:ext cx="2024975" cy="350192"/>
          </a:xfrm>
          <a:prstGeom prst="roundRect">
            <a:avLst>
              <a:gd name="adj" fmla="val 9744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de cantos arredondados 7"/>
          <p:cNvSpPr/>
          <p:nvPr/>
        </p:nvSpPr>
        <p:spPr>
          <a:xfrm>
            <a:off x="3652719" y="3910925"/>
            <a:ext cx="4620054" cy="1464502"/>
          </a:xfrm>
          <a:prstGeom prst="roundRect">
            <a:avLst>
              <a:gd name="adj" fmla="val 5845"/>
            </a:avLst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/>
          <p:cNvSpPr txBox="1"/>
          <p:nvPr/>
        </p:nvSpPr>
        <p:spPr>
          <a:xfrm>
            <a:off x="3824018" y="2630406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Título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6106775" y="2610949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Autor</a:t>
            </a:r>
            <a:r>
              <a:rPr lang="pt-BR" dirty="0"/>
              <a:t> 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3691071" y="3566817"/>
            <a:ext cx="10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História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3859304" y="2995510"/>
            <a:ext cx="1741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Iracema</a:t>
            </a:r>
          </a:p>
        </p:txBody>
      </p:sp>
      <p:sp>
        <p:nvSpPr>
          <p:cNvPr id="33" name="CaixaDeTexto 32"/>
          <p:cNvSpPr txBox="1"/>
          <p:nvPr/>
        </p:nvSpPr>
        <p:spPr>
          <a:xfrm>
            <a:off x="6009498" y="2992669"/>
            <a:ext cx="191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José de Alencar</a:t>
            </a:r>
          </a:p>
        </p:txBody>
      </p:sp>
      <p:sp>
        <p:nvSpPr>
          <p:cNvPr id="34" name="Retângulo 33"/>
          <p:cNvSpPr/>
          <p:nvPr/>
        </p:nvSpPr>
        <p:spPr>
          <a:xfrm>
            <a:off x="3691071" y="3990432"/>
            <a:ext cx="43644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O nome de outros filhos enobrece nossa província na política e na ciência; entre eles o meu, hoje apagado, quando o trazia brilhantemente aquele que primeiro o criou. Neste momento mesmo, a espada heróica de muito bravo cearense vai ceifando no campo da batalha ampla messe de glória. Quem não pode ilustrar a terra natal canta as lendas suas, sem metro, na rude toada de seus antigos filhos.</a:t>
            </a:r>
          </a:p>
        </p:txBody>
      </p:sp>
      <p:sp>
        <p:nvSpPr>
          <p:cNvPr id="35" name="Retângulo Arredondado 34"/>
          <p:cNvSpPr/>
          <p:nvPr/>
        </p:nvSpPr>
        <p:spPr>
          <a:xfrm>
            <a:off x="4678445" y="5591119"/>
            <a:ext cx="922110" cy="35269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Arredondado 35"/>
          <p:cNvSpPr/>
          <p:nvPr/>
        </p:nvSpPr>
        <p:spPr>
          <a:xfrm>
            <a:off x="5916699" y="5591118"/>
            <a:ext cx="1122822" cy="35269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CaixaDeTexto 36"/>
          <p:cNvSpPr txBox="1"/>
          <p:nvPr/>
        </p:nvSpPr>
        <p:spPr>
          <a:xfrm>
            <a:off x="4787076" y="5591118"/>
            <a:ext cx="97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Voltar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5916699" y="5574483"/>
            <a:ext cx="1455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Começar!</a:t>
            </a:r>
          </a:p>
        </p:txBody>
      </p:sp>
      <p:sp>
        <p:nvSpPr>
          <p:cNvPr id="40" name="Retângulo 39"/>
          <p:cNvSpPr/>
          <p:nvPr/>
        </p:nvSpPr>
        <p:spPr>
          <a:xfrm>
            <a:off x="935437" y="293251"/>
            <a:ext cx="84081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Criar Sala</a:t>
            </a:r>
          </a:p>
        </p:txBody>
      </p:sp>
    </p:spTree>
    <p:extLst>
      <p:ext uri="{BB962C8B-B14F-4D97-AF65-F5344CB8AC3E}">
        <p14:creationId xmlns="" xmlns:p14="http://schemas.microsoft.com/office/powerpoint/2010/main" val="404632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Logout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3171941" y="2855979"/>
            <a:ext cx="4979284" cy="23952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/>
          <p:nvPr/>
        </p:nvSpPr>
        <p:spPr>
          <a:xfrm>
            <a:off x="3478342" y="3844698"/>
            <a:ext cx="3076305" cy="36574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4332228" y="2277290"/>
            <a:ext cx="3070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Escreva seu nome:</a:t>
            </a:r>
          </a:p>
        </p:txBody>
      </p:sp>
      <p:sp>
        <p:nvSpPr>
          <p:cNvPr id="13" name="Retângulo Arredondado 12"/>
          <p:cNvSpPr/>
          <p:nvPr/>
        </p:nvSpPr>
        <p:spPr>
          <a:xfrm>
            <a:off x="6699041" y="3846143"/>
            <a:ext cx="1047234" cy="368265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3909416" y="4731835"/>
            <a:ext cx="83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Entrar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3478342" y="3489034"/>
            <a:ext cx="1386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Nome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6804647" y="3841111"/>
            <a:ext cx="83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Inserir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80050" y="315957"/>
            <a:ext cx="88653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Sala</a:t>
            </a:r>
          </a:p>
        </p:txBody>
      </p:sp>
    </p:spTree>
    <p:extLst>
      <p:ext uri="{BB962C8B-B14F-4D97-AF65-F5344CB8AC3E}">
        <p14:creationId xmlns="" xmlns:p14="http://schemas.microsoft.com/office/powerpoint/2010/main" val="255638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Logout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1536317" y="3145016"/>
            <a:ext cx="4310742" cy="21088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424908" y="2245961"/>
            <a:ext cx="2929481" cy="525376"/>
          </a:xfrm>
          <a:prstGeom prst="rect">
            <a:avLst/>
          </a:prstGeom>
          <a:solidFill>
            <a:srgbClr val="C2C2C2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4666735" y="2248117"/>
            <a:ext cx="3070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Hora da Leitura!</a:t>
            </a:r>
          </a:p>
        </p:txBody>
      </p:sp>
      <p:sp>
        <p:nvSpPr>
          <p:cNvPr id="9" name="Retângulo 8"/>
          <p:cNvSpPr/>
          <p:nvPr/>
        </p:nvSpPr>
        <p:spPr>
          <a:xfrm>
            <a:off x="1536317" y="3206437"/>
            <a:ext cx="4388745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O nome de outros filhos enobrece nossa província na política e na ciência; entre eles o meu, hoje apagado, quando o trazia brilhantemente aquele que primeiro o criou. Neste momento mesmo, a espada heróica de muito bravo cearense vai ceifando no campo da batalha ampla messe de glória. Quem não pode ilustrar a terra natal canta as lendas suas, sem metro, na rude toada de seus antigos filhos</a:t>
            </a:r>
            <a:r>
              <a:rPr lang="pt-BR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201963" y="3145016"/>
            <a:ext cx="4310742" cy="21088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5337607" y="5557474"/>
            <a:ext cx="509452" cy="39188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Arredondado 18"/>
          <p:cNvSpPr/>
          <p:nvPr/>
        </p:nvSpPr>
        <p:spPr>
          <a:xfrm>
            <a:off x="6049085" y="5557474"/>
            <a:ext cx="509452" cy="39188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315" y="5580268"/>
            <a:ext cx="334036" cy="334036"/>
          </a:xfrm>
          <a:prstGeom prst="rect">
            <a:avLst/>
          </a:prstGeom>
        </p:spPr>
      </p:pic>
      <p:pic>
        <p:nvPicPr>
          <p:cNvPr id="21" name="Imagem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205" y="5592529"/>
            <a:ext cx="321775" cy="321775"/>
          </a:xfrm>
          <a:prstGeom prst="rect">
            <a:avLst/>
          </a:prstGeom>
        </p:spPr>
      </p:pic>
      <p:sp>
        <p:nvSpPr>
          <p:cNvPr id="22" name="Retângulo 21"/>
          <p:cNvSpPr/>
          <p:nvPr/>
        </p:nvSpPr>
        <p:spPr>
          <a:xfrm>
            <a:off x="680710" y="219276"/>
            <a:ext cx="76433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Sala </a:t>
            </a:r>
          </a:p>
        </p:txBody>
      </p:sp>
    </p:spTree>
    <p:extLst>
      <p:ext uri="{BB962C8B-B14F-4D97-AF65-F5344CB8AC3E}">
        <p14:creationId xmlns="" xmlns:p14="http://schemas.microsoft.com/office/powerpoint/2010/main" val="9401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Logout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1536317" y="3145016"/>
            <a:ext cx="4310742" cy="21088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4424908" y="2245961"/>
            <a:ext cx="2929481" cy="525376"/>
          </a:xfrm>
          <a:prstGeom prst="rect">
            <a:avLst/>
          </a:prstGeom>
          <a:solidFill>
            <a:srgbClr val="C2C2C2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5003321" y="2248117"/>
            <a:ext cx="27338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Resultados</a:t>
            </a:r>
            <a:endParaRPr lang="pt-BR" sz="2800" dirty="0"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536317" y="3206437"/>
            <a:ext cx="438874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O nome de outros filhos </a:t>
            </a:r>
            <a:r>
              <a:rPr lang="pt-BR" sz="1400" dirty="0" smtClean="0">
                <a:solidFill>
                  <a:srgbClr val="C00000"/>
                </a:solidFill>
              </a:rPr>
              <a:t>enbrece</a:t>
            </a:r>
            <a:r>
              <a:rPr lang="pt-BR" sz="1400" dirty="0" smtClean="0">
                <a:solidFill>
                  <a:schemeClr val="bg1"/>
                </a:solidFill>
              </a:rPr>
              <a:t> </a:t>
            </a:r>
            <a:r>
              <a:rPr lang="pt-BR" sz="1400" dirty="0">
                <a:solidFill>
                  <a:schemeClr val="bg1"/>
                </a:solidFill>
              </a:rPr>
              <a:t>nossa província na política e na </a:t>
            </a:r>
            <a:r>
              <a:rPr lang="pt-BR" sz="1400" dirty="0" smtClean="0">
                <a:solidFill>
                  <a:schemeClr val="bg1"/>
                </a:solidFill>
              </a:rPr>
              <a:t>ciência hoje </a:t>
            </a:r>
            <a:r>
              <a:rPr lang="pt-BR" sz="1400" dirty="0">
                <a:solidFill>
                  <a:schemeClr val="bg1"/>
                </a:solidFill>
              </a:rPr>
              <a:t>apagado, quando o trazia brilhantemente aquele que primeiro o </a:t>
            </a:r>
            <a:r>
              <a:rPr lang="pt-BR" sz="1400" dirty="0" smtClean="0">
                <a:solidFill>
                  <a:schemeClr val="bg1"/>
                </a:solidFill>
              </a:rPr>
              <a:t>criou momento </a:t>
            </a:r>
            <a:r>
              <a:rPr lang="pt-BR" sz="1400" dirty="0">
                <a:solidFill>
                  <a:schemeClr val="bg1"/>
                </a:solidFill>
              </a:rPr>
              <a:t>mesmo, a espada heróica de muito bravo cearense vai ceifando no campo da batalha ampla </a:t>
            </a:r>
            <a:r>
              <a:rPr lang="pt-BR" sz="1400" dirty="0">
                <a:solidFill>
                  <a:srgbClr val="C00000"/>
                </a:solidFill>
              </a:rPr>
              <a:t>messe</a:t>
            </a:r>
            <a:r>
              <a:rPr lang="pt-BR" sz="1400" dirty="0">
                <a:solidFill>
                  <a:schemeClr val="bg1"/>
                </a:solidFill>
              </a:rPr>
              <a:t> de glória. Quem não pode ilustrar a terra natal canta as lendas suas, sem metro, na rude toada de seus antigos filhos</a:t>
            </a:r>
            <a:r>
              <a:rPr lang="pt-BR" sz="16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201963" y="3145016"/>
            <a:ext cx="4310742" cy="210889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680710" y="176144"/>
            <a:ext cx="76433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Sala 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6404075" y="3402934"/>
            <a:ext cx="4326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A semelhança entre os textos é de 90%</a:t>
            </a:r>
          </a:p>
          <a:p>
            <a:r>
              <a:rPr lang="pt-BR" dirty="0" smtClean="0">
                <a:solidFill>
                  <a:schemeClr val="bg1"/>
                </a:solidFill>
              </a:rPr>
              <a:t>                          Parabéns! 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3" name="Retângulo Arredondado 12"/>
          <p:cNvSpPr/>
          <p:nvPr/>
        </p:nvSpPr>
        <p:spPr>
          <a:xfrm>
            <a:off x="5262369" y="5636784"/>
            <a:ext cx="1400754" cy="33643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5174930" y="5651406"/>
            <a:ext cx="1575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/>
              <a:t>  Enviar resultados</a:t>
            </a:r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65127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/>
          <p:cNvSpPr/>
          <p:nvPr/>
        </p:nvSpPr>
        <p:spPr>
          <a:xfrm>
            <a:off x="1325188" y="1334607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651932" y="299704"/>
            <a:ext cx="86529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Professor </a:t>
            </a:r>
          </a:p>
        </p:txBody>
      </p:sp>
      <p:sp>
        <p:nvSpPr>
          <p:cNvPr id="3" name="Retângulo 2"/>
          <p:cNvSpPr/>
          <p:nvPr/>
        </p:nvSpPr>
        <p:spPr>
          <a:xfrm>
            <a:off x="1323071" y="132402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6" name="Retângulo 5"/>
          <p:cNvSpPr/>
          <p:nvPr/>
        </p:nvSpPr>
        <p:spPr>
          <a:xfrm>
            <a:off x="105921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2873829" y="2692400"/>
            <a:ext cx="5347303" cy="3517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/>
                </a:solidFill>
              </a:rPr>
              <a:t>Url do site aqui</a:t>
            </a:r>
          </a:p>
        </p:txBody>
      </p:sp>
      <p:sp>
        <p:nvSpPr>
          <p:cNvPr id="18" name="Retângulo Arredondado 18"/>
          <p:cNvSpPr/>
          <p:nvPr/>
        </p:nvSpPr>
        <p:spPr>
          <a:xfrm>
            <a:off x="6580485" y="4751327"/>
            <a:ext cx="1714848" cy="26336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Atualizar  tabela</a:t>
            </a:r>
          </a:p>
        </p:txBody>
      </p:sp>
      <p:sp>
        <p:nvSpPr>
          <p:cNvPr id="23" name="Retângulo de cantos arredondados 22"/>
          <p:cNvSpPr/>
          <p:nvPr/>
        </p:nvSpPr>
        <p:spPr>
          <a:xfrm>
            <a:off x="5156200" y="2133600"/>
            <a:ext cx="1346200" cy="4233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Sala Criada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7232650" y="2687782"/>
            <a:ext cx="990600" cy="36868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>
                    <a:lumMod val="50000"/>
                  </a:schemeClr>
                </a:solidFill>
              </a:rPr>
              <a:t>C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7340600" y="2692400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Copiar</a:t>
            </a:r>
          </a:p>
        </p:txBody>
      </p:sp>
      <p:sp>
        <p:nvSpPr>
          <p:cNvPr id="26" name="Retângulo Arredondado 18"/>
          <p:cNvSpPr/>
          <p:nvPr/>
        </p:nvSpPr>
        <p:spPr>
          <a:xfrm>
            <a:off x="2814935" y="4756072"/>
            <a:ext cx="1714848" cy="26336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/>
              <a:t>Fechar  sala</a:t>
            </a:r>
          </a:p>
        </p:txBody>
      </p:sp>
      <p:graphicFrame>
        <p:nvGraphicFramePr>
          <p:cNvPr id="40" name="Tabela 3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437493416"/>
              </p:ext>
            </p:extLst>
          </p:nvPr>
        </p:nvGraphicFramePr>
        <p:xfrm>
          <a:off x="2833635" y="3493010"/>
          <a:ext cx="539596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65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79865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9865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Código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Nome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Nota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1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Pedro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7,5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2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Raissa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8,5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1246518" y="140078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Retângulo 15"/>
          <p:cNvSpPr/>
          <p:nvPr/>
        </p:nvSpPr>
        <p:spPr>
          <a:xfrm>
            <a:off x="1253626" y="1385768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450993" y="269422"/>
            <a:ext cx="104345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prstClr val="white"/>
                </a:solidFill>
                <a:latin typeface="Berlin Sans FB" pitchFamily="34" charset="0"/>
              </a:rPr>
              <a:t>WireFrame – Tela Historia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Logout</a:t>
            </a:r>
          </a:p>
        </p:txBody>
      </p:sp>
      <p:sp>
        <p:nvSpPr>
          <p:cNvPr id="5" name="Retângulo 4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335960" y="2941320"/>
            <a:ext cx="7394779" cy="2641191"/>
          </a:xfrm>
          <a:prstGeom prst="rect">
            <a:avLst/>
          </a:prstGeom>
          <a:solidFill>
            <a:schemeClr val="tx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2" name="Retângulo Arredondado 18"/>
          <p:cNvSpPr/>
          <p:nvPr/>
        </p:nvSpPr>
        <p:spPr>
          <a:xfrm>
            <a:off x="2323389" y="5699760"/>
            <a:ext cx="1197051" cy="27302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Voltar</a:t>
            </a:r>
          </a:p>
        </p:txBody>
      </p:sp>
      <p:sp>
        <p:nvSpPr>
          <p:cNvPr id="17" name="Retângulo Arredondado 18"/>
          <p:cNvSpPr/>
          <p:nvPr/>
        </p:nvSpPr>
        <p:spPr>
          <a:xfrm>
            <a:off x="7735474" y="5684129"/>
            <a:ext cx="2003472" cy="28851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Atualizar  Historia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2269355" y="3007467"/>
            <a:ext cx="913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Código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3299514" y="3017195"/>
            <a:ext cx="6687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Autor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4485225" y="3017195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Título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5831839" y="3023573"/>
            <a:ext cx="76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Trecho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7233649" y="3007468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Imagem</a:t>
            </a:r>
          </a:p>
        </p:txBody>
      </p:sp>
      <p:cxnSp>
        <p:nvCxnSpPr>
          <p:cNvPr id="25" name="Conector reto 24"/>
          <p:cNvCxnSpPr/>
          <p:nvPr/>
        </p:nvCxnSpPr>
        <p:spPr>
          <a:xfrm flipV="1">
            <a:off x="2336800" y="3384062"/>
            <a:ext cx="7401169" cy="19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CaixaDeTexto 29"/>
          <p:cNvSpPr txBox="1"/>
          <p:nvPr/>
        </p:nvSpPr>
        <p:spPr>
          <a:xfrm>
            <a:off x="2560515" y="3707618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2529840" y="4892430"/>
            <a:ext cx="316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Retângulo de cantos arredondados 31"/>
          <p:cNvSpPr/>
          <p:nvPr/>
        </p:nvSpPr>
        <p:spPr>
          <a:xfrm>
            <a:off x="8256807" y="3745493"/>
            <a:ext cx="693420" cy="356189"/>
          </a:xfrm>
          <a:prstGeom prst="round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rgbClr val="0070C0"/>
                  </a:solidFill>
                </a:ln>
              </a:rPr>
              <a:t>Editar</a:t>
            </a:r>
          </a:p>
        </p:txBody>
      </p:sp>
      <p:sp>
        <p:nvSpPr>
          <p:cNvPr id="33" name="Retângulo de cantos arredondados 32"/>
          <p:cNvSpPr/>
          <p:nvPr/>
        </p:nvSpPr>
        <p:spPr>
          <a:xfrm>
            <a:off x="9016832" y="3738555"/>
            <a:ext cx="701040" cy="358140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 smtClean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Excluir</a:t>
            </a:r>
            <a:endParaRPr lang="pt-BR" sz="1200" dirty="0">
              <a:ln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34" name="Retângulo de cantos arredondados 33"/>
          <p:cNvSpPr/>
          <p:nvPr/>
        </p:nvSpPr>
        <p:spPr>
          <a:xfrm>
            <a:off x="8228496" y="4881640"/>
            <a:ext cx="709511" cy="358140"/>
          </a:xfrm>
          <a:prstGeom prst="round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rgbClr val="0070C0"/>
                  </a:solidFill>
                </a:ln>
              </a:rPr>
              <a:t>Editar</a:t>
            </a:r>
          </a:p>
        </p:txBody>
      </p:sp>
      <p:sp>
        <p:nvSpPr>
          <p:cNvPr id="35" name="Retângulo de cantos arredondados 34"/>
          <p:cNvSpPr/>
          <p:nvPr/>
        </p:nvSpPr>
        <p:spPr>
          <a:xfrm>
            <a:off x="8991600" y="4885983"/>
            <a:ext cx="708660" cy="358140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rgbClr val="C00000"/>
                  </a:solidFill>
                </a:ln>
                <a:solidFill>
                  <a:srgbClr val="FF0000"/>
                </a:solidFill>
              </a:rPr>
              <a:t>Excluir</a:t>
            </a:r>
          </a:p>
        </p:txBody>
      </p:sp>
      <p:cxnSp>
        <p:nvCxnSpPr>
          <p:cNvPr id="36" name="Conector reto 35"/>
          <p:cNvCxnSpPr/>
          <p:nvPr/>
        </p:nvCxnSpPr>
        <p:spPr>
          <a:xfrm flipV="1">
            <a:off x="2321169" y="4470987"/>
            <a:ext cx="7405175" cy="30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/>
          <p:cNvCxnSpPr/>
          <p:nvPr/>
        </p:nvCxnSpPr>
        <p:spPr>
          <a:xfrm>
            <a:off x="3068712" y="3397348"/>
            <a:ext cx="4688" cy="21737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to 41"/>
          <p:cNvCxnSpPr/>
          <p:nvPr/>
        </p:nvCxnSpPr>
        <p:spPr>
          <a:xfrm flipH="1">
            <a:off x="4099560" y="3402428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/>
          <p:cNvCxnSpPr/>
          <p:nvPr/>
        </p:nvCxnSpPr>
        <p:spPr>
          <a:xfrm flipH="1">
            <a:off x="5481320" y="3392268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to 43"/>
          <p:cNvCxnSpPr/>
          <p:nvPr/>
        </p:nvCxnSpPr>
        <p:spPr>
          <a:xfrm flipH="1">
            <a:off x="7015480" y="3397348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to 44"/>
          <p:cNvCxnSpPr/>
          <p:nvPr/>
        </p:nvCxnSpPr>
        <p:spPr>
          <a:xfrm flipH="1">
            <a:off x="8168640" y="3382108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tângulo de cantos arredondados 46"/>
          <p:cNvSpPr/>
          <p:nvPr/>
        </p:nvSpPr>
        <p:spPr>
          <a:xfrm>
            <a:off x="5046133" y="2319867"/>
            <a:ext cx="1778000" cy="4233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Lista de </a:t>
            </a:r>
            <a:r>
              <a:rPr lang="pt-BR" dirty="0" smtClean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História</a:t>
            </a:r>
            <a:endParaRPr lang="pt-BR" dirty="0"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61702" y="705395"/>
            <a:ext cx="8281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Berlin Sans FB" pitchFamily="34" charset="0"/>
              </a:rPr>
              <a:t>Regra 01 – </a:t>
            </a:r>
            <a:r>
              <a:rPr lang="pt-BR" sz="4000" dirty="0" smtClean="0">
                <a:latin typeface="Berlin Sans FB" pitchFamily="34" charset="0"/>
              </a:rPr>
              <a:t>Criar </a:t>
            </a:r>
            <a:r>
              <a:rPr lang="pt-BR" sz="4000" dirty="0">
                <a:latin typeface="Berlin Sans FB" pitchFamily="34" charset="0"/>
              </a:rPr>
              <a:t>Sala</a:t>
            </a:r>
          </a:p>
        </p:txBody>
      </p:sp>
      <p:sp>
        <p:nvSpPr>
          <p:cNvPr id="4" name="Retângulo 3"/>
          <p:cNvSpPr/>
          <p:nvPr/>
        </p:nvSpPr>
        <p:spPr>
          <a:xfrm>
            <a:off x="2716179" y="2211375"/>
            <a:ext cx="3353881" cy="2613544"/>
          </a:xfrm>
          <a:prstGeom prst="rect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Os mundos colidem quando Flash viaja no tempo para mudar os eventos do passado. No entanto, quando sua tentativa de salvar sua família altera o futuro, ele fica preso em uma realidade na qual o General Zod voltou, ameaçando a aniquilação.</a:t>
            </a:r>
          </a:p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" y="2211375"/>
            <a:ext cx="2132860" cy="2613544"/>
          </a:xfrm>
          <a:prstGeom prst="rect">
            <a:avLst/>
          </a:prstGeom>
          <a:ln>
            <a:noFill/>
          </a:ln>
        </p:spPr>
      </p:pic>
      <p:sp>
        <p:nvSpPr>
          <p:cNvPr id="6" name="Retângulo 5"/>
          <p:cNvSpPr/>
          <p:nvPr/>
        </p:nvSpPr>
        <p:spPr>
          <a:xfrm>
            <a:off x="4523362" y="4186877"/>
            <a:ext cx="1424010" cy="328576"/>
          </a:xfrm>
          <a:prstGeom prst="rect">
            <a:avLst/>
          </a:prstGeom>
          <a:solidFill>
            <a:schemeClr val="tx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10000"/>
                  </a:schemeClr>
                </a:solidFill>
              </a:rPr>
              <a:t> </a:t>
            </a:r>
            <a:r>
              <a:rPr lang="pt-BR" dirty="0" smtClean="0">
                <a:solidFill>
                  <a:schemeClr val="accent1">
                    <a:lumMod val="10000"/>
                  </a:schemeClr>
                </a:solidFill>
              </a:rPr>
              <a:t>Criar </a:t>
            </a:r>
            <a:r>
              <a:rPr lang="pt-BR" dirty="0">
                <a:solidFill>
                  <a:schemeClr val="accent1">
                    <a:lumMod val="10000"/>
                  </a:schemeClr>
                </a:solidFill>
              </a:rPr>
              <a:t>Sala</a:t>
            </a:r>
          </a:p>
        </p:txBody>
      </p:sp>
      <p:cxnSp>
        <p:nvCxnSpPr>
          <p:cNvPr id="9" name="Conector de Seta Reta 8"/>
          <p:cNvCxnSpPr/>
          <p:nvPr/>
        </p:nvCxnSpPr>
        <p:spPr>
          <a:xfrm flipV="1">
            <a:off x="4464996" y="4745377"/>
            <a:ext cx="444279" cy="7312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 flipH="1" flipV="1">
            <a:off x="5690681" y="4766554"/>
            <a:ext cx="778213" cy="5155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>
            <a:off x="6302615" y="3434892"/>
            <a:ext cx="5081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Ao clicar no botão </a:t>
            </a:r>
            <a:r>
              <a:rPr lang="pt-BR" sz="2400" dirty="0" smtClean="0"/>
              <a:t>“Criar </a:t>
            </a:r>
            <a:r>
              <a:rPr lang="pt-BR" sz="2400" dirty="0"/>
              <a:t>Sala”, </a:t>
            </a:r>
            <a:r>
              <a:rPr lang="pt-BR" sz="2400" dirty="0" smtClean="0"/>
              <a:t>deve </a:t>
            </a:r>
            <a:r>
              <a:rPr lang="pt-BR" sz="2400" dirty="0"/>
              <a:t>ser possível ser redirecionado para tela de criação de sala.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2817779" y="4183635"/>
            <a:ext cx="1608306" cy="328576"/>
          </a:xfrm>
          <a:prstGeom prst="rect">
            <a:avLst/>
          </a:prstGeom>
          <a:solidFill>
            <a:schemeClr val="tx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10000"/>
                  </a:schemeClr>
                </a:solidFill>
              </a:rPr>
              <a:t>Enviar História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3"/>
          <a:srcRect l="20625" r="26875"/>
          <a:stretch/>
        </p:blipFill>
        <p:spPr>
          <a:xfrm>
            <a:off x="561703" y="2211375"/>
            <a:ext cx="2132860" cy="2613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aixaDeTexto 2"/>
          <p:cNvSpPr txBox="1"/>
          <p:nvPr/>
        </p:nvSpPr>
        <p:spPr>
          <a:xfrm>
            <a:off x="6302615" y="2284234"/>
            <a:ext cx="5081876" cy="83099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Cada card</a:t>
            </a:r>
            <a:r>
              <a:rPr lang="pt-BR" sz="2400" dirty="0"/>
              <a:t> </a:t>
            </a:r>
            <a:r>
              <a:rPr lang="pt-BR" sz="2400" dirty="0" smtClean="0"/>
              <a:t>deverá ter uma história inserida pelo administrador</a:t>
            </a:r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341076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629931" y="493568"/>
            <a:ext cx="9584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Berlin Sans FB" pitchFamily="34" charset="0"/>
              </a:rPr>
              <a:t>Regra 02- Página de criação da sala</a:t>
            </a:r>
          </a:p>
        </p:txBody>
      </p:sp>
      <p:sp>
        <p:nvSpPr>
          <p:cNvPr id="3" name="Retângulo de cantos arredondados 2"/>
          <p:cNvSpPr/>
          <p:nvPr/>
        </p:nvSpPr>
        <p:spPr>
          <a:xfrm>
            <a:off x="622571" y="2266547"/>
            <a:ext cx="1867710" cy="428016"/>
          </a:xfrm>
          <a:prstGeom prst="roundRect">
            <a:avLst>
              <a:gd name="adj" fmla="val 909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5800164" y="2305455"/>
            <a:ext cx="53476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Informações da história  podem ser alteradas pelo  criador antes  do envio para a </a:t>
            </a:r>
            <a:r>
              <a:rPr lang="pt-BR" sz="2800" dirty="0" smtClean="0"/>
              <a:t>sala no campo “história”.</a:t>
            </a:r>
            <a:endParaRPr lang="pt-BR" sz="2800" dirty="0"/>
          </a:p>
        </p:txBody>
      </p:sp>
      <p:sp>
        <p:nvSpPr>
          <p:cNvPr id="7" name="Retângulo de cantos arredondados 6"/>
          <p:cNvSpPr/>
          <p:nvPr/>
        </p:nvSpPr>
        <p:spPr>
          <a:xfrm>
            <a:off x="2934511" y="2263303"/>
            <a:ext cx="1997412" cy="421531"/>
          </a:xfrm>
          <a:prstGeom prst="roundRect">
            <a:avLst>
              <a:gd name="adj" fmla="val 974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768486" y="1848255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Título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051243" y="1828798"/>
            <a:ext cx="18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Autor 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695956" y="3069236"/>
            <a:ext cx="101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História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749030" y="2305455"/>
            <a:ext cx="191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Iracema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3012331" y="2282757"/>
            <a:ext cx="191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José de Alencar</a:t>
            </a:r>
          </a:p>
        </p:txBody>
      </p:sp>
      <p:cxnSp>
        <p:nvCxnSpPr>
          <p:cNvPr id="15" name="Conector de seta reta 14"/>
          <p:cNvCxnSpPr>
            <a:stCxn id="6" idx="1"/>
          </p:cNvCxnSpPr>
          <p:nvPr/>
        </p:nvCxnSpPr>
        <p:spPr>
          <a:xfrm flipH="1">
            <a:off x="5184844" y="3213396"/>
            <a:ext cx="615320" cy="30801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" name="Retângulo Arredondado 3"/>
          <p:cNvSpPr/>
          <p:nvPr/>
        </p:nvSpPr>
        <p:spPr>
          <a:xfrm>
            <a:off x="622571" y="3500575"/>
            <a:ext cx="4416357" cy="2317052"/>
          </a:xfrm>
          <a:prstGeom prst="roundRect">
            <a:avLst>
              <a:gd name="adj" fmla="val 297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pt-BR" sz="1600" dirty="0">
                <a:solidFill>
                  <a:prstClr val="black"/>
                </a:solidFill>
              </a:rPr>
              <a:t>O nome de outros filhos enobrece nossa província na política e na ciência; entre eles o meu, hoje apagado, quando o trazia brilhantemente aquele que primeiro o criou. Neste momento mesmo, a espada </a:t>
            </a:r>
            <a:r>
              <a:rPr lang="pt-BR" sz="1600" dirty="0" smtClean="0">
                <a:solidFill>
                  <a:prstClr val="black"/>
                </a:solidFill>
              </a:rPr>
              <a:t>heroica </a:t>
            </a:r>
            <a:r>
              <a:rPr lang="pt-BR" sz="1600" dirty="0">
                <a:solidFill>
                  <a:prstClr val="black"/>
                </a:solidFill>
              </a:rPr>
              <a:t>de muito bravo cearense vai ceifando no campo da batalha ampla messe de glória. Quem não pode ilustrar a terra natal canta as lendas suas, sem metro, na rude toada de seus antigos filhos.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629931" y="493568"/>
            <a:ext cx="9584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latin typeface="Berlin Sans FB" pitchFamily="34" charset="0"/>
              </a:rPr>
              <a:t>Regra 03- Enviar história </a:t>
            </a:r>
          </a:p>
        </p:txBody>
      </p:sp>
      <p:sp>
        <p:nvSpPr>
          <p:cNvPr id="4" name="Retângulo 3"/>
          <p:cNvSpPr/>
          <p:nvPr/>
        </p:nvSpPr>
        <p:spPr>
          <a:xfrm>
            <a:off x="2716179" y="2211375"/>
            <a:ext cx="3353881" cy="2613544"/>
          </a:xfrm>
          <a:prstGeom prst="rect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Os mundos colidem quando Flash viaja no tempo para mudar os eventos do passado. No entanto, quando sua tentativa de salvar sua família altera o futuro, ele fica preso em uma realidade na qual o General Zod voltou, ameaçando a aniquilação.</a:t>
            </a:r>
          </a:p>
          <a:p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2" y="2211375"/>
            <a:ext cx="2132860" cy="2613544"/>
          </a:xfrm>
          <a:prstGeom prst="rect">
            <a:avLst/>
          </a:prstGeom>
          <a:ln>
            <a:noFill/>
          </a:ln>
        </p:spPr>
      </p:pic>
      <p:sp>
        <p:nvSpPr>
          <p:cNvPr id="6" name="Retângulo 5"/>
          <p:cNvSpPr/>
          <p:nvPr/>
        </p:nvSpPr>
        <p:spPr>
          <a:xfrm>
            <a:off x="4523362" y="4186877"/>
            <a:ext cx="1424010" cy="328576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10000"/>
                  </a:schemeClr>
                </a:solidFill>
              </a:rPr>
              <a:t> Abrir Sala</a:t>
            </a:r>
          </a:p>
        </p:txBody>
      </p:sp>
      <p:cxnSp>
        <p:nvCxnSpPr>
          <p:cNvPr id="7" name="Conector de Seta Reta 8"/>
          <p:cNvCxnSpPr/>
          <p:nvPr/>
        </p:nvCxnSpPr>
        <p:spPr>
          <a:xfrm flipV="1">
            <a:off x="2879388" y="4589735"/>
            <a:ext cx="444279" cy="7312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8" name="Retângulo 7"/>
          <p:cNvSpPr/>
          <p:nvPr/>
        </p:nvSpPr>
        <p:spPr>
          <a:xfrm>
            <a:off x="2817779" y="4183635"/>
            <a:ext cx="1608306" cy="328576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10000"/>
                  </a:schemeClr>
                </a:solidFill>
              </a:rPr>
              <a:t>Enviar História</a:t>
            </a:r>
          </a:p>
        </p:txBody>
      </p:sp>
      <p:cxnSp>
        <p:nvCxnSpPr>
          <p:cNvPr id="9" name="Conector de Seta Reta 8"/>
          <p:cNvCxnSpPr/>
          <p:nvPr/>
        </p:nvCxnSpPr>
        <p:spPr>
          <a:xfrm flipH="1" flipV="1">
            <a:off x="3968885" y="4630367"/>
            <a:ext cx="398834" cy="8171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/>
        </p:nvSpPr>
        <p:spPr>
          <a:xfrm>
            <a:off x="6315791" y="2056042"/>
            <a:ext cx="5347672" cy="83099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rgbClr val="C2C2C2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/>
              <a:t>Envia as histórias pelo link no </a:t>
            </a:r>
            <a:r>
              <a:rPr lang="pt-BR" sz="2400" dirty="0" smtClean="0"/>
              <a:t>WhatsApp  </a:t>
            </a:r>
            <a:r>
              <a:rPr lang="pt-BR" sz="2400" dirty="0"/>
              <a:t>sem necessidade da criação de uma sala.</a:t>
            </a: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3"/>
          <a:srcRect l="20625" r="26875"/>
          <a:stretch/>
        </p:blipFill>
        <p:spPr>
          <a:xfrm>
            <a:off x="561702" y="2211375"/>
            <a:ext cx="2132860" cy="26135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CaixaDeTexto 12"/>
          <p:cNvSpPr txBox="1"/>
          <p:nvPr/>
        </p:nvSpPr>
        <p:spPr>
          <a:xfrm>
            <a:off x="6315791" y="3214139"/>
            <a:ext cx="50637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Ao clicar no botão, será exibido um campo para ser preenchido com um número de telefone, após isso, o usuário será redirecionado para o WhatsApp.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pt-BR" sz="7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Sistema</a:t>
            </a:r>
            <a:endParaRPr lang="pt-BR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Sistema Web com o objetivo de auxiliar professores para a alfabetização de alunos de maneira prática e eficiente, ajudando-os a desempenhar a prática da leitura.</a:t>
            </a:r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19940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/>
          <p:cNvSpPr txBox="1"/>
          <p:nvPr/>
        </p:nvSpPr>
        <p:spPr>
          <a:xfrm>
            <a:off x="9205482" y="1410954"/>
            <a:ext cx="195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Insere o e-mail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9379131" y="3581834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senha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8079377" y="5103674"/>
            <a:ext cx="34094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Ao </a:t>
            </a:r>
            <a:r>
              <a:rPr lang="pt-BR" dirty="0" smtClean="0"/>
              <a:t>entrar, se </a:t>
            </a:r>
            <a:r>
              <a:rPr lang="pt-BR" dirty="0"/>
              <a:t>for o </a:t>
            </a:r>
            <a:r>
              <a:rPr lang="pt-BR" dirty="0" smtClean="0"/>
              <a:t>usuário “administrador” será direcionado </a:t>
            </a:r>
            <a:r>
              <a:rPr lang="pt-BR" dirty="0"/>
              <a:t>para a tela de edição de histórias.</a:t>
            </a:r>
          </a:p>
          <a:p>
            <a:r>
              <a:rPr lang="pt-BR" dirty="0" smtClean="0"/>
              <a:t>Professor </a:t>
            </a:r>
            <a:r>
              <a:rPr lang="pt-BR" dirty="0"/>
              <a:t>para a tela de criação de salas.</a:t>
            </a:r>
          </a:p>
          <a:p>
            <a:endParaRPr lang="pt-BR" dirty="0"/>
          </a:p>
        </p:txBody>
      </p:sp>
      <p:sp>
        <p:nvSpPr>
          <p:cNvPr id="17" name="Retângulo 16"/>
          <p:cNvSpPr/>
          <p:nvPr/>
        </p:nvSpPr>
        <p:spPr>
          <a:xfrm>
            <a:off x="796403" y="357053"/>
            <a:ext cx="48499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dirty="0">
                <a:latin typeface="Berlin Sans FB" pitchFamily="34" charset="0"/>
              </a:rPr>
              <a:t>Regra 04- Login</a:t>
            </a: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="" xmlns:a16="http://schemas.microsoft.com/office/drawing/2014/main" id="{C9FB05D4-CD12-10D8-7103-6C1027470DB1}"/>
              </a:ext>
            </a:extLst>
          </p:cNvPr>
          <p:cNvSpPr/>
          <p:nvPr/>
        </p:nvSpPr>
        <p:spPr>
          <a:xfrm>
            <a:off x="3504194" y="1595620"/>
            <a:ext cx="3510562" cy="3651629"/>
          </a:xfrm>
          <a:prstGeom prst="roundRect">
            <a:avLst>
              <a:gd name="adj" fmla="val 0"/>
            </a:avLst>
          </a:prstGeom>
          <a:ln w="190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3EE0807D-ED6E-E1BA-DD55-AD9E130F5F15}"/>
              </a:ext>
            </a:extLst>
          </p:cNvPr>
          <p:cNvSpPr txBox="1"/>
          <p:nvPr/>
        </p:nvSpPr>
        <p:spPr>
          <a:xfrm>
            <a:off x="4503967" y="1739407"/>
            <a:ext cx="1955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LOGIN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="" xmlns:a16="http://schemas.microsoft.com/office/drawing/2014/main" id="{5056028D-13B1-DA0A-4180-94D6093DCCDB}"/>
              </a:ext>
            </a:extLst>
          </p:cNvPr>
          <p:cNvSpPr/>
          <p:nvPr/>
        </p:nvSpPr>
        <p:spPr>
          <a:xfrm>
            <a:off x="4597202" y="4235439"/>
            <a:ext cx="1306284" cy="446145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Entrar</a:t>
            </a:r>
          </a:p>
        </p:txBody>
      </p:sp>
      <p:cxnSp>
        <p:nvCxnSpPr>
          <p:cNvPr id="4" name="Conector de Seta Reta 3"/>
          <p:cNvCxnSpPr/>
          <p:nvPr/>
        </p:nvCxnSpPr>
        <p:spPr>
          <a:xfrm flipH="1">
            <a:off x="6806242" y="1610751"/>
            <a:ext cx="2312975" cy="1042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" name="Conector de Seta Reta 9"/>
          <p:cNvCxnSpPr/>
          <p:nvPr/>
        </p:nvCxnSpPr>
        <p:spPr>
          <a:xfrm flipH="1" flipV="1">
            <a:off x="6120818" y="4681584"/>
            <a:ext cx="1815484" cy="882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ector de Seta Reta 5"/>
          <p:cNvCxnSpPr/>
          <p:nvPr/>
        </p:nvCxnSpPr>
        <p:spPr>
          <a:xfrm flipH="1" flipV="1">
            <a:off x="6806242" y="3737966"/>
            <a:ext cx="2572889" cy="28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Retângulo Arredondado 1"/>
          <p:cNvSpPr/>
          <p:nvPr/>
        </p:nvSpPr>
        <p:spPr>
          <a:xfrm>
            <a:off x="3780711" y="2554686"/>
            <a:ext cx="2939266" cy="347330"/>
          </a:xfrm>
          <a:prstGeom prst="round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tângulo Arredondado 17"/>
          <p:cNvSpPr/>
          <p:nvPr/>
        </p:nvSpPr>
        <p:spPr>
          <a:xfrm>
            <a:off x="3780711" y="3449104"/>
            <a:ext cx="2939266" cy="347330"/>
          </a:xfrm>
          <a:prstGeom prst="round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/>
          <p:cNvSpPr txBox="1"/>
          <p:nvPr/>
        </p:nvSpPr>
        <p:spPr>
          <a:xfrm>
            <a:off x="3881887" y="2543685"/>
            <a:ext cx="1764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ysClr val="windowText" lastClr="000000"/>
                </a:solidFill>
              </a:rPr>
              <a:t>E-mail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3811409" y="3427102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>
                <a:solidFill>
                  <a:sysClr val="windowText" lastClr="000000"/>
                </a:solidFill>
              </a:rPr>
              <a:t>Senha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3110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/>
          <p:cNvSpPr/>
          <p:nvPr/>
        </p:nvSpPr>
        <p:spPr>
          <a:xfrm>
            <a:off x="505249" y="1802479"/>
            <a:ext cx="7394779" cy="2641191"/>
          </a:xfrm>
          <a:prstGeom prst="rect">
            <a:avLst/>
          </a:prstGeom>
          <a:solidFill>
            <a:schemeClr val="tx1"/>
          </a:solidFill>
          <a:ln>
            <a:solidFill>
              <a:srgbClr val="C2C2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5" name="Retângulo Arredondado 18"/>
          <p:cNvSpPr/>
          <p:nvPr/>
        </p:nvSpPr>
        <p:spPr>
          <a:xfrm>
            <a:off x="492678" y="4560919"/>
            <a:ext cx="1197051" cy="27302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Voltar</a:t>
            </a:r>
          </a:p>
        </p:txBody>
      </p:sp>
      <p:sp>
        <p:nvSpPr>
          <p:cNvPr id="36" name="Retângulo Arredondado 18"/>
          <p:cNvSpPr/>
          <p:nvPr/>
        </p:nvSpPr>
        <p:spPr>
          <a:xfrm>
            <a:off x="5904763" y="4545288"/>
            <a:ext cx="2003472" cy="28851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Adicionar  Historia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486908" y="1901916"/>
            <a:ext cx="913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Código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1561072" y="1877975"/>
            <a:ext cx="6687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Autor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2737818" y="1868626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Título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011654" y="1868626"/>
            <a:ext cx="76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Trecho</a:t>
            </a:r>
          </a:p>
        </p:txBody>
      </p:sp>
      <p:sp>
        <p:nvSpPr>
          <p:cNvPr id="41" name="CaixaDeTexto 40"/>
          <p:cNvSpPr txBox="1"/>
          <p:nvPr/>
        </p:nvSpPr>
        <p:spPr>
          <a:xfrm>
            <a:off x="5317307" y="1852496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Imagem</a:t>
            </a:r>
          </a:p>
        </p:txBody>
      </p:sp>
      <p:cxnSp>
        <p:nvCxnSpPr>
          <p:cNvPr id="42" name="Conector reto 41"/>
          <p:cNvCxnSpPr/>
          <p:nvPr/>
        </p:nvCxnSpPr>
        <p:spPr>
          <a:xfrm flipV="1">
            <a:off x="506089" y="2245221"/>
            <a:ext cx="7401169" cy="19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CaixaDeTexto 42"/>
          <p:cNvSpPr txBox="1"/>
          <p:nvPr/>
        </p:nvSpPr>
        <p:spPr>
          <a:xfrm>
            <a:off x="729804" y="2568777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699129" y="3753589"/>
            <a:ext cx="316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5" name="Retângulo de cantos arredondados 31"/>
          <p:cNvSpPr/>
          <p:nvPr/>
        </p:nvSpPr>
        <p:spPr>
          <a:xfrm>
            <a:off x="6424484" y="2577375"/>
            <a:ext cx="655321" cy="374553"/>
          </a:xfrm>
          <a:prstGeom prst="roundRect">
            <a:avLst/>
          </a:prstGeom>
          <a:solidFill>
            <a:schemeClr val="accent1"/>
          </a:solidFill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rgbClr val="0070C0"/>
                  </a:solidFill>
                </a:ln>
              </a:rPr>
              <a:t>Editar</a:t>
            </a:r>
          </a:p>
        </p:txBody>
      </p:sp>
      <p:sp>
        <p:nvSpPr>
          <p:cNvPr id="46" name="Retângulo de cantos arredondados 32"/>
          <p:cNvSpPr/>
          <p:nvPr/>
        </p:nvSpPr>
        <p:spPr>
          <a:xfrm>
            <a:off x="7160889" y="2577375"/>
            <a:ext cx="701040" cy="35814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85000"/>
                    <a:lumOff val="15000"/>
                  </a:schemeClr>
                </a:solidFill>
              </a:rPr>
              <a:t>Excluir</a:t>
            </a:r>
          </a:p>
        </p:txBody>
      </p:sp>
      <p:sp>
        <p:nvSpPr>
          <p:cNvPr id="47" name="Retângulo de cantos arredondados 33"/>
          <p:cNvSpPr/>
          <p:nvPr/>
        </p:nvSpPr>
        <p:spPr>
          <a:xfrm>
            <a:off x="6427121" y="3731827"/>
            <a:ext cx="650045" cy="391512"/>
          </a:xfrm>
          <a:prstGeom prst="roundRect">
            <a:avLst/>
          </a:prstGeom>
          <a:solidFill>
            <a:schemeClr val="accent1"/>
          </a:solidFill>
          <a:ln>
            <a:solidFill>
              <a:srgbClr val="0070C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rgbClr val="0070C0"/>
                  </a:solidFill>
                </a:ln>
              </a:rPr>
              <a:t>Editar</a:t>
            </a:r>
          </a:p>
        </p:txBody>
      </p:sp>
      <p:sp>
        <p:nvSpPr>
          <p:cNvPr id="48" name="Retângulo de cantos arredondados 34"/>
          <p:cNvSpPr/>
          <p:nvPr/>
        </p:nvSpPr>
        <p:spPr>
          <a:xfrm>
            <a:off x="7160889" y="3747142"/>
            <a:ext cx="708660" cy="35814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n>
                  <a:solidFill>
                    <a:sysClr val="windowText" lastClr="000000"/>
                  </a:solidFill>
                </a:ln>
                <a:solidFill>
                  <a:schemeClr val="bg1">
                    <a:lumMod val="85000"/>
                    <a:lumOff val="15000"/>
                  </a:schemeClr>
                </a:solidFill>
              </a:rPr>
              <a:t>Excluir</a:t>
            </a:r>
          </a:p>
        </p:txBody>
      </p:sp>
      <p:cxnSp>
        <p:nvCxnSpPr>
          <p:cNvPr id="49" name="Conector reto 48"/>
          <p:cNvCxnSpPr/>
          <p:nvPr/>
        </p:nvCxnSpPr>
        <p:spPr>
          <a:xfrm flipV="1">
            <a:off x="490458" y="3332146"/>
            <a:ext cx="7405175" cy="30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ector reto 49"/>
          <p:cNvCxnSpPr/>
          <p:nvPr/>
        </p:nvCxnSpPr>
        <p:spPr>
          <a:xfrm>
            <a:off x="1377144" y="2284220"/>
            <a:ext cx="4688" cy="21737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Conector reto 50"/>
          <p:cNvCxnSpPr/>
          <p:nvPr/>
        </p:nvCxnSpPr>
        <p:spPr>
          <a:xfrm flipH="1">
            <a:off x="2382044" y="2262040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ector reto 51"/>
          <p:cNvCxnSpPr/>
          <p:nvPr/>
        </p:nvCxnSpPr>
        <p:spPr>
          <a:xfrm flipH="1">
            <a:off x="3650609" y="2253427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ector reto 52"/>
          <p:cNvCxnSpPr/>
          <p:nvPr/>
        </p:nvCxnSpPr>
        <p:spPr>
          <a:xfrm flipH="1">
            <a:off x="5184769" y="2258507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ector reto 53"/>
          <p:cNvCxnSpPr/>
          <p:nvPr/>
        </p:nvCxnSpPr>
        <p:spPr>
          <a:xfrm flipH="1">
            <a:off x="6337929" y="2243267"/>
            <a:ext cx="5471" cy="21855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Retângulo 55"/>
          <p:cNvSpPr/>
          <p:nvPr/>
        </p:nvSpPr>
        <p:spPr>
          <a:xfrm>
            <a:off x="792843" y="455416"/>
            <a:ext cx="66009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dirty="0">
                <a:latin typeface="Berlin Sans FB" pitchFamily="34" charset="0"/>
              </a:rPr>
              <a:t>Regra 05- Lista de história </a:t>
            </a:r>
          </a:p>
        </p:txBody>
      </p:sp>
      <p:cxnSp>
        <p:nvCxnSpPr>
          <p:cNvPr id="58" name="Conector de Seta Reta 57"/>
          <p:cNvCxnSpPr/>
          <p:nvPr/>
        </p:nvCxnSpPr>
        <p:spPr>
          <a:xfrm flipV="1">
            <a:off x="4001128" y="4884458"/>
            <a:ext cx="1698578" cy="1014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" name="Conector de Seta Reta 58"/>
          <p:cNvCxnSpPr/>
          <p:nvPr/>
        </p:nvCxnSpPr>
        <p:spPr>
          <a:xfrm flipH="1" flipV="1">
            <a:off x="1754527" y="4942142"/>
            <a:ext cx="1028644" cy="10422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6" name="CaixaDeTexto 65"/>
          <p:cNvSpPr txBox="1"/>
          <p:nvPr/>
        </p:nvSpPr>
        <p:spPr>
          <a:xfrm>
            <a:off x="6059254" y="4884458"/>
            <a:ext cx="2476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8" name="CaixaDeTexto 67"/>
          <p:cNvSpPr txBox="1"/>
          <p:nvPr/>
        </p:nvSpPr>
        <p:spPr>
          <a:xfrm>
            <a:off x="257874" y="4922305"/>
            <a:ext cx="1666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Volta para tela principal</a:t>
            </a:r>
          </a:p>
        </p:txBody>
      </p:sp>
      <p:sp>
        <p:nvSpPr>
          <p:cNvPr id="69" name="CaixaDeTexto 68"/>
          <p:cNvSpPr txBox="1"/>
          <p:nvPr/>
        </p:nvSpPr>
        <p:spPr>
          <a:xfrm>
            <a:off x="6059253" y="4942142"/>
            <a:ext cx="2476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usuário clica no botão e cria nova historia 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8289236" y="1901916"/>
            <a:ext cx="3387152" cy="156468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dirty="0" smtClean="0"/>
              <a:t> </a:t>
            </a:r>
            <a:r>
              <a:rPr lang="pt-BR" sz="2400" dirty="0"/>
              <a:t>É</a:t>
            </a:r>
            <a:r>
              <a:rPr lang="pt-BR" sz="2400" dirty="0" smtClean="0"/>
              <a:t> acessado somente pelo o administrador, onde ele pode adicionar e editar histórias.</a:t>
            </a:r>
            <a:endParaRPr 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404267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tângulo 29"/>
          <p:cNvSpPr/>
          <p:nvPr/>
        </p:nvSpPr>
        <p:spPr>
          <a:xfrm>
            <a:off x="5635401" y="1863305"/>
            <a:ext cx="4390846" cy="226012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 semelhança entre os textos é de </a:t>
            </a:r>
            <a:r>
              <a:rPr lang="pt-BR" dirty="0" smtClean="0">
                <a:solidFill>
                  <a:schemeClr val="bg1"/>
                </a:solidFill>
              </a:rPr>
              <a:t>20</a:t>
            </a:r>
            <a:r>
              <a:rPr lang="pt-BR" dirty="0">
                <a:solidFill>
                  <a:schemeClr val="bg1"/>
                </a:solidFill>
              </a:rPr>
              <a:t>%</a:t>
            </a:r>
          </a:p>
          <a:p>
            <a:r>
              <a:rPr lang="pt-BR" dirty="0">
                <a:solidFill>
                  <a:schemeClr val="bg1"/>
                </a:solidFill>
              </a:rPr>
              <a:t>                          </a:t>
            </a:r>
            <a:r>
              <a:rPr lang="pt-BR" dirty="0" smtClean="0">
                <a:solidFill>
                  <a:schemeClr val="bg1"/>
                </a:solidFill>
              </a:rPr>
              <a:t>Precisamos melhorar!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695284" y="459322"/>
            <a:ext cx="51619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dirty="0">
                <a:latin typeface="Berlin Sans FB" pitchFamily="34" charset="0"/>
              </a:rPr>
              <a:t>Regra </a:t>
            </a:r>
            <a:r>
              <a:rPr lang="pt-BR" sz="3200" dirty="0" smtClean="0">
                <a:latin typeface="Berlin Sans FB" pitchFamily="34" charset="0"/>
              </a:rPr>
              <a:t>06- Enviar Resultados</a:t>
            </a:r>
            <a:endParaRPr lang="pt-BR" sz="3200" dirty="0">
              <a:latin typeface="Berlin Sans FB" pitchFamily="34" charset="0"/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695284" y="1863305"/>
            <a:ext cx="4390846" cy="226012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O texto aqui!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Retângulo Arredondado 18"/>
          <p:cNvSpPr/>
          <p:nvPr/>
        </p:nvSpPr>
        <p:spPr>
          <a:xfrm>
            <a:off x="4238080" y="4380772"/>
            <a:ext cx="2003472" cy="288512"/>
          </a:xfrm>
          <a:prstGeom prst="roundRect">
            <a:avLst>
              <a:gd name="adj" fmla="val 2563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Enviar  Resultados</a:t>
            </a:r>
            <a:endParaRPr lang="pt-BR" dirty="0"/>
          </a:p>
        </p:txBody>
      </p:sp>
      <p:cxnSp>
        <p:nvCxnSpPr>
          <p:cNvPr id="35" name="Conector de Seta Reta 34"/>
          <p:cNvCxnSpPr/>
          <p:nvPr/>
        </p:nvCxnSpPr>
        <p:spPr>
          <a:xfrm flipH="1">
            <a:off x="6340989" y="4550548"/>
            <a:ext cx="12588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8" name="CaixaDeTexto 37"/>
          <p:cNvSpPr txBox="1"/>
          <p:nvPr/>
        </p:nvSpPr>
        <p:spPr>
          <a:xfrm>
            <a:off x="7871838" y="4380772"/>
            <a:ext cx="3407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Envia os resultados para o WhatsApp do professor e vai para o ranking</a:t>
            </a:r>
            <a:endParaRPr lang="en-US" dirty="0"/>
          </a:p>
        </p:txBody>
      </p:sp>
      <p:cxnSp>
        <p:nvCxnSpPr>
          <p:cNvPr id="39" name="Conector de Seta Reta 38"/>
          <p:cNvCxnSpPr/>
          <p:nvPr/>
        </p:nvCxnSpPr>
        <p:spPr>
          <a:xfrm flipH="1" flipV="1">
            <a:off x="10064725" y="2334524"/>
            <a:ext cx="878170" cy="201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1" name="CaixaDeTexto 40"/>
          <p:cNvSpPr txBox="1"/>
          <p:nvPr/>
        </p:nvSpPr>
        <p:spPr>
          <a:xfrm>
            <a:off x="10289012" y="2665562"/>
            <a:ext cx="1756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Vai mostrar a porcentagem e semelhança entre os textos</a:t>
            </a:r>
            <a:endParaRPr lang="en-US" dirty="0"/>
          </a:p>
        </p:txBody>
      </p:sp>
      <p:cxnSp>
        <p:nvCxnSpPr>
          <p:cNvPr id="43" name="Conector de Seta Reta 42"/>
          <p:cNvCxnSpPr/>
          <p:nvPr/>
        </p:nvCxnSpPr>
        <p:spPr>
          <a:xfrm flipV="1">
            <a:off x="1716656" y="4252824"/>
            <a:ext cx="698740" cy="370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6" name="CaixaDeTexto 45"/>
          <p:cNvSpPr txBox="1"/>
          <p:nvPr/>
        </p:nvSpPr>
        <p:spPr>
          <a:xfrm>
            <a:off x="422695" y="4654451"/>
            <a:ext cx="356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Vai mostrar se o texto está correto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2100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19494DA5-9F60-93D2-497B-03181A1ACFFA}"/>
              </a:ext>
            </a:extLst>
          </p:cNvPr>
          <p:cNvSpPr txBox="1"/>
          <p:nvPr/>
        </p:nvSpPr>
        <p:spPr>
          <a:xfrm>
            <a:off x="566224" y="87710"/>
            <a:ext cx="60983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4800" dirty="0" smtClean="0">
                <a:latin typeface="Berlin Sans FB" pitchFamily="34" charset="0"/>
              </a:rPr>
              <a:t>Inserir História </a:t>
            </a:r>
            <a:endParaRPr lang="pt-BR" sz="4800" dirty="0">
              <a:latin typeface="Berlin Sans FB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="" xmlns:a16="http://schemas.microsoft.com/office/drawing/2014/main" id="{624C4E8B-02A0-B733-CB65-0860CE46336C}"/>
              </a:ext>
            </a:extLst>
          </p:cNvPr>
          <p:cNvSpPr/>
          <p:nvPr/>
        </p:nvSpPr>
        <p:spPr>
          <a:xfrm>
            <a:off x="1872179" y="1041940"/>
            <a:ext cx="7941037" cy="51003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="" xmlns:a16="http://schemas.microsoft.com/office/drawing/2014/main" id="{2581C741-9FC5-E930-23D1-42A97CD4E201}"/>
              </a:ext>
            </a:extLst>
          </p:cNvPr>
          <p:cNvSpPr txBox="1"/>
          <p:nvPr/>
        </p:nvSpPr>
        <p:spPr>
          <a:xfrm>
            <a:off x="4525077" y="1143582"/>
            <a:ext cx="319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2060"/>
                </a:solidFill>
                <a:latin typeface="Arial Black" panose="020B0A04020102020204" pitchFamily="34" charset="0"/>
              </a:rPr>
              <a:t>Inserir História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="" xmlns:a16="http://schemas.microsoft.com/office/drawing/2014/main" id="{ED8DBE18-58DA-DB53-9543-89968F09082D}"/>
              </a:ext>
            </a:extLst>
          </p:cNvPr>
          <p:cNvSpPr/>
          <p:nvPr/>
        </p:nvSpPr>
        <p:spPr>
          <a:xfrm>
            <a:off x="2126609" y="1598999"/>
            <a:ext cx="737361" cy="222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Autor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="" xmlns:a16="http://schemas.microsoft.com/office/drawing/2014/main" id="{41AF2CE3-BE6A-91A6-CD6E-A606845DF9B9}"/>
              </a:ext>
            </a:extLst>
          </p:cNvPr>
          <p:cNvSpPr/>
          <p:nvPr/>
        </p:nvSpPr>
        <p:spPr>
          <a:xfrm>
            <a:off x="2069211" y="1899255"/>
            <a:ext cx="7427741" cy="3376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="" xmlns:a16="http://schemas.microsoft.com/office/drawing/2014/main" id="{727F4878-C9DE-32E8-A7B8-D627EE364209}"/>
              </a:ext>
            </a:extLst>
          </p:cNvPr>
          <p:cNvSpPr/>
          <p:nvPr/>
        </p:nvSpPr>
        <p:spPr>
          <a:xfrm>
            <a:off x="2038317" y="4070085"/>
            <a:ext cx="7427741" cy="3376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="" xmlns:a16="http://schemas.microsoft.com/office/drawing/2014/main" id="{4E1E9FCB-F5CF-DCC9-C1BF-04510130F6BA}"/>
              </a:ext>
            </a:extLst>
          </p:cNvPr>
          <p:cNvSpPr/>
          <p:nvPr/>
        </p:nvSpPr>
        <p:spPr>
          <a:xfrm>
            <a:off x="2044503" y="2995996"/>
            <a:ext cx="7427741" cy="3376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>
            <a:extLst>
              <a:ext uri="{FF2B5EF4-FFF2-40B4-BE49-F238E27FC236}">
                <a16:creationId xmlns="" xmlns:a16="http://schemas.microsoft.com/office/drawing/2014/main" id="{F77C43FB-F844-7143-6793-72B5AA24DF0D}"/>
              </a:ext>
            </a:extLst>
          </p:cNvPr>
          <p:cNvSpPr txBox="1"/>
          <p:nvPr/>
        </p:nvSpPr>
        <p:spPr>
          <a:xfrm>
            <a:off x="4090180" y="4649072"/>
            <a:ext cx="333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2060"/>
                </a:solidFill>
                <a:latin typeface="Arial Black" panose="020B0A04020102020204" pitchFamily="34" charset="0"/>
              </a:rPr>
              <a:t>Adicionar História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="" xmlns:a16="http://schemas.microsoft.com/office/drawing/2014/main" id="{A1BB7F58-163E-4121-AD3C-15603F241F98}"/>
              </a:ext>
            </a:extLst>
          </p:cNvPr>
          <p:cNvSpPr/>
          <p:nvPr/>
        </p:nvSpPr>
        <p:spPr>
          <a:xfrm>
            <a:off x="2046417" y="5227802"/>
            <a:ext cx="1819851" cy="351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Escolher Arquivo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="" xmlns:a16="http://schemas.microsoft.com/office/drawing/2014/main" id="{5A4AAB95-288F-E0C0-6BB7-B93C7CC7E890}"/>
              </a:ext>
            </a:extLst>
          </p:cNvPr>
          <p:cNvSpPr/>
          <p:nvPr/>
        </p:nvSpPr>
        <p:spPr>
          <a:xfrm>
            <a:off x="3866268" y="5227802"/>
            <a:ext cx="5596599" cy="3516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="" xmlns:a16="http://schemas.microsoft.com/office/drawing/2014/main" id="{5F7D8043-CE87-F497-73EC-295C31D632AC}"/>
              </a:ext>
            </a:extLst>
          </p:cNvPr>
          <p:cNvSpPr/>
          <p:nvPr/>
        </p:nvSpPr>
        <p:spPr>
          <a:xfrm>
            <a:off x="4818574" y="5696560"/>
            <a:ext cx="939800" cy="35169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Voltar</a:t>
            </a:r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="" xmlns:a16="http://schemas.microsoft.com/office/drawing/2014/main" id="{37E7D2DA-465C-886B-A9BA-B51485374A79}"/>
              </a:ext>
            </a:extLst>
          </p:cNvPr>
          <p:cNvSpPr/>
          <p:nvPr/>
        </p:nvSpPr>
        <p:spPr>
          <a:xfrm>
            <a:off x="5943795" y="5696560"/>
            <a:ext cx="939800" cy="35169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Salvar</a:t>
            </a:r>
          </a:p>
        </p:txBody>
      </p:sp>
      <p:cxnSp>
        <p:nvCxnSpPr>
          <p:cNvPr id="28" name="Conector de Seta Reta 27">
            <a:extLst>
              <a:ext uri="{FF2B5EF4-FFF2-40B4-BE49-F238E27FC236}">
                <a16:creationId xmlns="" xmlns:a16="http://schemas.microsoft.com/office/drawing/2014/main" id="{07287A6B-7D9A-F1B8-F30F-B6957450B883}"/>
              </a:ext>
            </a:extLst>
          </p:cNvPr>
          <p:cNvCxnSpPr>
            <a:cxnSpLocks/>
          </p:cNvCxnSpPr>
          <p:nvPr/>
        </p:nvCxnSpPr>
        <p:spPr>
          <a:xfrm>
            <a:off x="826311" y="1084525"/>
            <a:ext cx="905552" cy="40667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de Seta Reta 29">
            <a:extLst>
              <a:ext uri="{FF2B5EF4-FFF2-40B4-BE49-F238E27FC236}">
                <a16:creationId xmlns="" xmlns:a16="http://schemas.microsoft.com/office/drawing/2014/main" id="{212D7B00-7883-F196-CA5C-9F71F105219B}"/>
              </a:ext>
            </a:extLst>
          </p:cNvPr>
          <p:cNvCxnSpPr>
            <a:cxnSpLocks/>
          </p:cNvCxnSpPr>
          <p:nvPr/>
        </p:nvCxnSpPr>
        <p:spPr>
          <a:xfrm flipV="1">
            <a:off x="701343" y="3846191"/>
            <a:ext cx="1014997" cy="175846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>
            <a:extLst>
              <a:ext uri="{FF2B5EF4-FFF2-40B4-BE49-F238E27FC236}">
                <a16:creationId xmlns="" xmlns:a16="http://schemas.microsoft.com/office/drawing/2014/main" id="{4D7357A0-8276-DD57-A052-F26D84566B1A}"/>
              </a:ext>
            </a:extLst>
          </p:cNvPr>
          <p:cNvCxnSpPr>
            <a:cxnSpLocks/>
          </p:cNvCxnSpPr>
          <p:nvPr/>
        </p:nvCxnSpPr>
        <p:spPr>
          <a:xfrm>
            <a:off x="721355" y="2668697"/>
            <a:ext cx="974974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="" xmlns:a16="http://schemas.microsoft.com/office/drawing/2014/main" id="{F4348036-813C-4F0E-5CBB-56ACFF5CCC0E}"/>
              </a:ext>
            </a:extLst>
          </p:cNvPr>
          <p:cNvSpPr txBox="1"/>
          <p:nvPr/>
        </p:nvSpPr>
        <p:spPr>
          <a:xfrm>
            <a:off x="15606" y="1261807"/>
            <a:ext cx="1716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Insere o autor do livro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="" xmlns:a16="http://schemas.microsoft.com/office/drawing/2014/main" id="{E7FD51C3-0D7A-D7A3-4549-95C3990879C1}"/>
              </a:ext>
            </a:extLst>
          </p:cNvPr>
          <p:cNvSpPr txBox="1"/>
          <p:nvPr/>
        </p:nvSpPr>
        <p:spPr>
          <a:xfrm>
            <a:off x="57055" y="2688643"/>
            <a:ext cx="1477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título do livro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="" xmlns:a16="http://schemas.microsoft.com/office/drawing/2014/main" id="{44668E39-219B-A3C0-0DEE-87F8EB885455}"/>
              </a:ext>
            </a:extLst>
          </p:cNvPr>
          <p:cNvSpPr txBox="1"/>
          <p:nvPr/>
        </p:nvSpPr>
        <p:spPr>
          <a:xfrm>
            <a:off x="-46889" y="4070085"/>
            <a:ext cx="1831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Insere um trecho da história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="" xmlns:a16="http://schemas.microsoft.com/office/drawing/2014/main" id="{348E4940-DDA0-142D-7A7D-E725B1A3C50B}"/>
              </a:ext>
            </a:extLst>
          </p:cNvPr>
          <p:cNvCxnSpPr>
            <a:cxnSpLocks/>
          </p:cNvCxnSpPr>
          <p:nvPr/>
        </p:nvCxnSpPr>
        <p:spPr>
          <a:xfrm flipV="1">
            <a:off x="701343" y="5567238"/>
            <a:ext cx="1007726" cy="558706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="" xmlns:a16="http://schemas.microsoft.com/office/drawing/2014/main" id="{9FFE6341-FD97-ED50-8C48-7A9BC48EBB47}"/>
              </a:ext>
            </a:extLst>
          </p:cNvPr>
          <p:cNvSpPr txBox="1"/>
          <p:nvPr/>
        </p:nvSpPr>
        <p:spPr>
          <a:xfrm>
            <a:off x="15606" y="6125944"/>
            <a:ext cx="2057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Colocar a capa da imagem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="" xmlns:a16="http://schemas.microsoft.com/office/drawing/2014/main" id="{2D1F267F-D0E2-6BAE-C501-4AAC22488E42}"/>
              </a:ext>
            </a:extLst>
          </p:cNvPr>
          <p:cNvCxnSpPr>
            <a:cxnSpLocks/>
          </p:cNvCxnSpPr>
          <p:nvPr/>
        </p:nvCxnSpPr>
        <p:spPr>
          <a:xfrm flipV="1">
            <a:off x="3884327" y="6048252"/>
            <a:ext cx="843059" cy="273955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="" xmlns:a16="http://schemas.microsoft.com/office/drawing/2014/main" id="{587553AB-E927-AD39-4B40-E4A2E79F59EC}"/>
              </a:ext>
            </a:extLst>
          </p:cNvPr>
          <p:cNvSpPr txBox="1"/>
          <p:nvPr/>
        </p:nvSpPr>
        <p:spPr>
          <a:xfrm>
            <a:off x="2757267" y="6241542"/>
            <a:ext cx="1970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Voltar para a tela principal</a:t>
            </a:r>
          </a:p>
        </p:txBody>
      </p:sp>
      <p:cxnSp>
        <p:nvCxnSpPr>
          <p:cNvPr id="47" name="Conector de Seta Reta 46">
            <a:extLst>
              <a:ext uri="{FF2B5EF4-FFF2-40B4-BE49-F238E27FC236}">
                <a16:creationId xmlns="" xmlns:a16="http://schemas.microsoft.com/office/drawing/2014/main" id="{E9CA332D-10F6-4035-5003-4302078CE335}"/>
              </a:ext>
            </a:extLst>
          </p:cNvPr>
          <p:cNvCxnSpPr>
            <a:cxnSpLocks/>
          </p:cNvCxnSpPr>
          <p:nvPr/>
        </p:nvCxnSpPr>
        <p:spPr>
          <a:xfrm flipH="1" flipV="1">
            <a:off x="6983902" y="5985524"/>
            <a:ext cx="734541" cy="338739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aixaDeTexto 48">
            <a:extLst>
              <a:ext uri="{FF2B5EF4-FFF2-40B4-BE49-F238E27FC236}">
                <a16:creationId xmlns="" xmlns:a16="http://schemas.microsoft.com/office/drawing/2014/main" id="{297DBD1B-738E-3393-8D3C-184DCCDDFC72}"/>
              </a:ext>
            </a:extLst>
          </p:cNvPr>
          <p:cNvSpPr txBox="1"/>
          <p:nvPr/>
        </p:nvSpPr>
        <p:spPr>
          <a:xfrm>
            <a:off x="7718443" y="6211669"/>
            <a:ext cx="2679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Salvar </a:t>
            </a:r>
            <a:r>
              <a:rPr lang="pt-BR" dirty="0" smtClean="0"/>
              <a:t>História que será exibida na tela inicial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="" xmlns:a16="http://schemas.microsoft.com/office/drawing/2014/main" id="{ED8DBE18-58DA-DB53-9543-89968F09082D}"/>
              </a:ext>
            </a:extLst>
          </p:cNvPr>
          <p:cNvSpPr/>
          <p:nvPr/>
        </p:nvSpPr>
        <p:spPr>
          <a:xfrm>
            <a:off x="2126609" y="3786245"/>
            <a:ext cx="737361" cy="222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Texto</a:t>
            </a:r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="" xmlns:a16="http://schemas.microsoft.com/office/drawing/2014/main" id="{ED8DBE18-58DA-DB53-9543-89968F09082D}"/>
              </a:ext>
            </a:extLst>
          </p:cNvPr>
          <p:cNvSpPr/>
          <p:nvPr/>
        </p:nvSpPr>
        <p:spPr>
          <a:xfrm>
            <a:off x="2126609" y="2688643"/>
            <a:ext cx="737361" cy="222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Título</a:t>
            </a:r>
            <a:endParaRPr lang="pt-BR" dirty="0"/>
          </a:p>
        </p:txBody>
      </p:sp>
    </p:spTree>
    <p:extLst>
      <p:ext uri="{BB962C8B-B14F-4D97-AF65-F5344CB8AC3E}">
        <p14:creationId xmlns="" xmlns:p14="http://schemas.microsoft.com/office/powerpoint/2010/main" val="216514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4350" y="203200"/>
            <a:ext cx="10515600" cy="132556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Dicionário de dados</a:t>
            </a:r>
            <a:endParaRPr lang="pt-BR" sz="6600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10111491"/>
              </p:ext>
            </p:extLst>
          </p:nvPr>
        </p:nvGraphicFramePr>
        <p:xfrm>
          <a:off x="1905000" y="2362200"/>
          <a:ext cx="7715250" cy="3267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572"/>
                <a:gridCol w="2242339">
                  <a:extLst>
                    <a:ext uri="{9D8B030D-6E8A-4147-A177-3AD203B41FA5}">
                      <a16:colId xmlns="" xmlns:a16="http://schemas.microsoft.com/office/drawing/2014/main" val="3612841740"/>
                    </a:ext>
                  </a:extLst>
                </a:gridCol>
                <a:gridCol w="2196618">
                  <a:extLst>
                    <a:ext uri="{9D8B030D-6E8A-4147-A177-3AD203B41FA5}">
                      <a16:colId xmlns="" xmlns:a16="http://schemas.microsoft.com/office/drawing/2014/main" val="2286683658"/>
                    </a:ext>
                  </a:extLst>
                </a:gridCol>
                <a:gridCol w="1858721">
                  <a:extLst>
                    <a:ext uri="{9D8B030D-6E8A-4147-A177-3AD203B41FA5}">
                      <a16:colId xmlns="" xmlns:a16="http://schemas.microsoft.com/office/drawing/2014/main" val="3219051749"/>
                    </a:ext>
                  </a:extLst>
                </a:gridCol>
              </a:tblGrid>
              <a:tr h="381001"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Campo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Tipo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Restrição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6558224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01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hist_id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 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PK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369793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02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hist_autor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varchar(300)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2165841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03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hist_Titulo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varchar(500)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6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4746982"/>
                  </a:ext>
                </a:extLst>
              </a:tr>
              <a:tr h="614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04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Hist_trecho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</a:t>
                      </a:r>
                      <a:r>
                        <a:rPr lang="pt-BR" sz="1600" dirty="0" err="1" smtClean="0"/>
                        <a:t>max</a:t>
                      </a:r>
                      <a:r>
                        <a:rPr lang="pt-BR" sz="1600" dirty="0" smtClean="0"/>
                        <a:t>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43163628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05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hist_img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varchar(</a:t>
                      </a:r>
                      <a:r>
                        <a:rPr lang="pt-BR" dirty="0" err="1" smtClean="0"/>
                        <a:t>max</a:t>
                      </a:r>
                      <a:r>
                        <a:rPr lang="pt-BR" dirty="0" smtClean="0"/>
                        <a:t>)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 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38415804"/>
                  </a:ext>
                </a:extLst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1847850" y="1581150"/>
            <a:ext cx="2076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Bahnschrift SemiBold" pitchFamily="34" charset="0"/>
              </a:rPr>
              <a:t>História</a:t>
            </a:r>
            <a:endParaRPr lang="pt-BR" sz="3200" dirty="0">
              <a:latin typeface="Bahnschrift SemiBold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4350" y="203200"/>
            <a:ext cx="10515600" cy="132556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Dicionário de dados</a:t>
            </a:r>
            <a:endParaRPr lang="pt-BR" sz="6600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10111491"/>
              </p:ext>
            </p:extLst>
          </p:nvPr>
        </p:nvGraphicFramePr>
        <p:xfrm>
          <a:off x="1905000" y="2362200"/>
          <a:ext cx="7715250" cy="3267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572"/>
                <a:gridCol w="2242339">
                  <a:extLst>
                    <a:ext uri="{9D8B030D-6E8A-4147-A177-3AD203B41FA5}">
                      <a16:colId xmlns="" xmlns:a16="http://schemas.microsoft.com/office/drawing/2014/main" val="3612841740"/>
                    </a:ext>
                  </a:extLst>
                </a:gridCol>
                <a:gridCol w="2196618">
                  <a:extLst>
                    <a:ext uri="{9D8B030D-6E8A-4147-A177-3AD203B41FA5}">
                      <a16:colId xmlns="" xmlns:a16="http://schemas.microsoft.com/office/drawing/2014/main" val="2286683658"/>
                    </a:ext>
                  </a:extLst>
                </a:gridCol>
                <a:gridCol w="1858721">
                  <a:extLst>
                    <a:ext uri="{9D8B030D-6E8A-4147-A177-3AD203B41FA5}">
                      <a16:colId xmlns="" xmlns:a16="http://schemas.microsoft.com/office/drawing/2014/main" val="3219051749"/>
                    </a:ext>
                  </a:extLst>
                </a:gridCol>
              </a:tblGrid>
              <a:tr h="381001"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Campo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Tipo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Restrição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6558224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01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log_id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 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PK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369793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02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log_user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varchar(999)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2165841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03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log_email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varchar(999)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6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4746982"/>
                  </a:ext>
                </a:extLst>
              </a:tr>
              <a:tr h="614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04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log_senha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varchar(999)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43163628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05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log_numeroW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varchar(300)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 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38415804"/>
                  </a:ext>
                </a:extLst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1847850" y="1581150"/>
            <a:ext cx="2076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Bahnschrift SemiBold" pitchFamily="34" charset="0"/>
              </a:rPr>
              <a:t>Login</a:t>
            </a:r>
            <a:endParaRPr lang="pt-BR" sz="3200" dirty="0">
              <a:latin typeface="Bahnschrift SemiBold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4350" y="203200"/>
            <a:ext cx="10515600" cy="132556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Dicionário de dados</a:t>
            </a:r>
            <a:endParaRPr lang="pt-BR" sz="6600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10111491"/>
              </p:ext>
            </p:extLst>
          </p:nvPr>
        </p:nvGraphicFramePr>
        <p:xfrm>
          <a:off x="1905000" y="2362200"/>
          <a:ext cx="7715250" cy="2706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572"/>
                <a:gridCol w="2242339">
                  <a:extLst>
                    <a:ext uri="{9D8B030D-6E8A-4147-A177-3AD203B41FA5}">
                      <a16:colId xmlns="" xmlns:a16="http://schemas.microsoft.com/office/drawing/2014/main" val="3612841740"/>
                    </a:ext>
                  </a:extLst>
                </a:gridCol>
                <a:gridCol w="2196618">
                  <a:extLst>
                    <a:ext uri="{9D8B030D-6E8A-4147-A177-3AD203B41FA5}">
                      <a16:colId xmlns="" xmlns:a16="http://schemas.microsoft.com/office/drawing/2014/main" val="2286683658"/>
                    </a:ext>
                  </a:extLst>
                </a:gridCol>
                <a:gridCol w="1858721">
                  <a:extLst>
                    <a:ext uri="{9D8B030D-6E8A-4147-A177-3AD203B41FA5}">
                      <a16:colId xmlns="" xmlns:a16="http://schemas.microsoft.com/office/drawing/2014/main" val="3219051749"/>
                    </a:ext>
                  </a:extLst>
                </a:gridCol>
              </a:tblGrid>
              <a:tr h="381001"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Campo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Tipo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Restrição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6558224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01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sala_id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 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PK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369793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02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log_id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FK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2165841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03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 sala_url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</a:t>
                      </a:r>
                      <a:r>
                        <a:rPr lang="pt-BR" sz="1600" dirty="0" err="1" smtClean="0"/>
                        <a:t>max</a:t>
                      </a:r>
                      <a:r>
                        <a:rPr lang="pt-BR" sz="1600" dirty="0" smtClean="0"/>
                        <a:t>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6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4746982"/>
                  </a:ext>
                </a:extLst>
              </a:tr>
              <a:tr h="614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04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sala_aberta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bit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43163628"/>
                  </a:ext>
                </a:extLst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1847850" y="1581150"/>
            <a:ext cx="2076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Bahnschrift SemiBold" pitchFamily="34" charset="0"/>
              </a:rPr>
              <a:t>Salas</a:t>
            </a:r>
            <a:endParaRPr lang="pt-BR" sz="3200" dirty="0">
              <a:latin typeface="Bahnschrift SemiBold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4350" y="203200"/>
            <a:ext cx="10515600" cy="132556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r>
              <a:rPr lang="pt-BR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Dicionário de dados</a:t>
            </a:r>
            <a:endParaRPr lang="pt-BR" sz="6600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10111491"/>
              </p:ext>
            </p:extLst>
          </p:nvPr>
        </p:nvGraphicFramePr>
        <p:xfrm>
          <a:off x="1905000" y="2362200"/>
          <a:ext cx="7715250" cy="2706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572"/>
                <a:gridCol w="2242339">
                  <a:extLst>
                    <a:ext uri="{9D8B030D-6E8A-4147-A177-3AD203B41FA5}">
                      <a16:colId xmlns="" xmlns:a16="http://schemas.microsoft.com/office/drawing/2014/main" val="3612841740"/>
                    </a:ext>
                  </a:extLst>
                </a:gridCol>
                <a:gridCol w="2196618">
                  <a:extLst>
                    <a:ext uri="{9D8B030D-6E8A-4147-A177-3AD203B41FA5}">
                      <a16:colId xmlns="" xmlns:a16="http://schemas.microsoft.com/office/drawing/2014/main" val="2286683658"/>
                    </a:ext>
                  </a:extLst>
                </a:gridCol>
                <a:gridCol w="1858721">
                  <a:extLst>
                    <a:ext uri="{9D8B030D-6E8A-4147-A177-3AD203B41FA5}">
                      <a16:colId xmlns="" xmlns:a16="http://schemas.microsoft.com/office/drawing/2014/main" val="3219051749"/>
                    </a:ext>
                  </a:extLst>
                </a:gridCol>
              </a:tblGrid>
              <a:tr h="381001"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Campo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Tipo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Restrição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6558224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01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aluno_id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 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PK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369793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02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log_id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int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FK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21658419"/>
                  </a:ext>
                </a:extLst>
              </a:tr>
              <a:tr h="570167"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03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  nome_aluno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varchar(255)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6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4746982"/>
                  </a:ext>
                </a:extLst>
              </a:tr>
              <a:tr h="6147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04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 nota 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float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43163628"/>
                  </a:ext>
                </a:extLst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1847850" y="1581150"/>
            <a:ext cx="2076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Bahnschrift SemiBold" pitchFamily="34" charset="0"/>
              </a:rPr>
              <a:t>Alunos</a:t>
            </a:r>
            <a:endParaRPr lang="pt-BR" sz="3200" dirty="0">
              <a:latin typeface="Bahnschrift SemiBold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ela 8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10111491"/>
              </p:ext>
            </p:extLst>
          </p:nvPr>
        </p:nvGraphicFramePr>
        <p:xfrm>
          <a:off x="340734" y="1019497"/>
          <a:ext cx="11628407" cy="5438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6136">
                  <a:extLst>
                    <a:ext uri="{9D8B030D-6E8A-4147-A177-3AD203B41FA5}">
                      <a16:colId xmlns="" xmlns:a16="http://schemas.microsoft.com/office/drawing/2014/main" val="3612841740"/>
                    </a:ext>
                  </a:extLst>
                </a:gridCol>
                <a:gridCol w="3734016">
                  <a:extLst>
                    <a:ext uri="{9D8B030D-6E8A-4147-A177-3AD203B41FA5}">
                      <a16:colId xmlns="" xmlns:a16="http://schemas.microsoft.com/office/drawing/2014/main" val="2286683658"/>
                    </a:ext>
                  </a:extLst>
                </a:gridCol>
                <a:gridCol w="4018255">
                  <a:extLst>
                    <a:ext uri="{9D8B030D-6E8A-4147-A177-3AD203B41FA5}">
                      <a16:colId xmlns="" xmlns:a16="http://schemas.microsoft.com/office/drawing/2014/main" val="3219051749"/>
                    </a:ext>
                  </a:extLst>
                </a:gridCol>
              </a:tblGrid>
              <a:tr h="364622">
                <a:tc>
                  <a:txBody>
                    <a:bodyPr/>
                    <a:lstStyle/>
                    <a:p>
                      <a:r>
                        <a:rPr lang="pt-BR" sz="1600" dirty="0"/>
                        <a:t>Campo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Atividade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Regra de Negócio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6558224"/>
                  </a:ext>
                </a:extLst>
              </a:tr>
              <a:tr h="6662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RN01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Botão “Criar </a:t>
                      </a:r>
                      <a:r>
                        <a:rPr lang="pt-BR" sz="1600" baseline="0" dirty="0" smtClean="0"/>
                        <a:t> </a:t>
                      </a:r>
                      <a:r>
                        <a:rPr lang="pt-BR" sz="1600" dirty="0" smtClean="0"/>
                        <a:t>Sala”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Redireciona</a:t>
                      </a:r>
                      <a:r>
                        <a:rPr lang="pt-BR" sz="1600" baseline="0" dirty="0" smtClean="0"/>
                        <a:t> o usuário “professor” </a:t>
                      </a:r>
                      <a:r>
                        <a:rPr lang="pt-BR" sz="1600" dirty="0" smtClean="0"/>
                        <a:t> para</a:t>
                      </a:r>
                      <a:r>
                        <a:rPr lang="pt-BR" sz="1600" baseline="0" dirty="0" smtClean="0"/>
                        <a:t> a  tela de </a:t>
                      </a:r>
                      <a:r>
                        <a:rPr lang="pt-BR" sz="1600" dirty="0" smtClean="0"/>
                        <a:t>criação</a:t>
                      </a:r>
                      <a:r>
                        <a:rPr lang="pt-BR" sz="1600" baseline="0" dirty="0" smtClean="0"/>
                        <a:t> da </a:t>
                      </a:r>
                      <a:r>
                        <a:rPr lang="pt-BR" sz="1600" baseline="0" dirty="0"/>
                        <a:t>sala.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3697939"/>
                  </a:ext>
                </a:extLst>
              </a:tr>
              <a:tr h="5868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RN02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/>
                        <a:t>Página</a:t>
                      </a:r>
                      <a:r>
                        <a:rPr lang="pt-BR" sz="1600" baseline="0" dirty="0"/>
                        <a:t> de criação da sala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/>
                        <a:t>Informações da história  podem ser alteradas pelo  criador.</a:t>
                      </a:r>
                    </a:p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21658419"/>
                  </a:ext>
                </a:extLst>
              </a:tr>
              <a:tr h="762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RN03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Botão “Enviar História”</a:t>
                      </a:r>
                      <a:endParaRPr lang="pt-BR" sz="1600" dirty="0"/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/>
                        <a:t>Envia</a:t>
                      </a:r>
                      <a:r>
                        <a:rPr lang="pt-BR" sz="1600" baseline="0" dirty="0"/>
                        <a:t> a história por </a:t>
                      </a:r>
                      <a:r>
                        <a:rPr lang="pt-BR" sz="1600" baseline="0" dirty="0" smtClean="0"/>
                        <a:t>link para o WhatsApp por meio do preenchimento do campo com o número de telefone.</a:t>
                      </a:r>
                      <a:r>
                        <a:rPr lang="pt-BR" sz="1600" dirty="0" smtClean="0"/>
                        <a:t> </a:t>
                      </a:r>
                      <a:endParaRPr lang="pt-BR" sz="16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4746982"/>
                  </a:ext>
                </a:extLst>
              </a:tr>
              <a:tr h="9390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RN04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/>
                        <a:t>Lista de história</a:t>
                      </a:r>
                    </a:p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kern="1200" dirty="0" smtClean="0">
                          <a:effectLst/>
                        </a:rPr>
                        <a:t>Permite </a:t>
                      </a:r>
                      <a:r>
                        <a:rPr lang="pt-BR" sz="1600" kern="1200" dirty="0">
                          <a:effectLst/>
                        </a:rPr>
                        <a:t>que o usuário </a:t>
                      </a:r>
                      <a:r>
                        <a:rPr lang="pt-BR" sz="1600" kern="1200" dirty="0" smtClean="0">
                          <a:effectLst/>
                        </a:rPr>
                        <a:t>“administrador” </a:t>
                      </a:r>
                      <a:r>
                        <a:rPr lang="pt-BR" sz="1600" kern="1200" dirty="0">
                          <a:effectLst/>
                        </a:rPr>
                        <a:t>acesse a lista de </a:t>
                      </a:r>
                      <a:r>
                        <a:rPr lang="pt-BR" sz="1600" kern="1200" dirty="0" smtClean="0">
                          <a:effectLst/>
                        </a:rPr>
                        <a:t>histórias; </a:t>
                      </a:r>
                      <a:r>
                        <a:rPr lang="pt-BR" sz="1600" kern="1200" dirty="0">
                          <a:effectLst/>
                        </a:rPr>
                        <a:t>onde ele pode criar, editar e personalizar salas de histórias.</a:t>
                      </a:r>
                    </a:p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43163628"/>
                  </a:ext>
                </a:extLst>
              </a:tr>
              <a:tr h="238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 smtClean="0"/>
                        <a:t>RN05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Enviar</a:t>
                      </a:r>
                      <a:r>
                        <a:rPr lang="pt-BR" sz="1600" baseline="0" dirty="0" smtClean="0"/>
                        <a:t> resultados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smtClean="0"/>
                        <a:t> O usuário “aluno” envia</a:t>
                      </a:r>
                      <a:r>
                        <a:rPr lang="pt-BR" sz="1600" baseline="0" dirty="0" smtClean="0"/>
                        <a:t> os resultados da leitura para o professor, no qual será exibido na tabela.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38415804"/>
                  </a:ext>
                </a:extLst>
              </a:tr>
              <a:tr h="7151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RN06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Ranking de alunos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tângulo 9"/>
          <p:cNvSpPr/>
          <p:nvPr/>
        </p:nvSpPr>
        <p:spPr>
          <a:xfrm>
            <a:off x="657935" y="150902"/>
            <a:ext cx="560922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latin typeface="Berlin Sans FB" pitchFamily="34" charset="0"/>
              </a:rPr>
              <a:t>Regras de </a:t>
            </a:r>
            <a:r>
              <a:rPr lang="pt-BR" sz="4800" dirty="0" smtClean="0">
                <a:latin typeface="Berlin Sans FB" pitchFamily="34" charset="0"/>
              </a:rPr>
              <a:t>Negócio</a:t>
            </a:r>
            <a:endParaRPr lang="pt-BR" sz="4800" dirty="0">
              <a:latin typeface="Berlin Sans FB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4449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1377862" y="1304611"/>
            <a:ext cx="9457150" cy="4935255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377862" y="1304611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1501874" y="1464411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2946660" y="2838779"/>
            <a:ext cx="2567835" cy="222337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pt-BR" sz="11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hnschrift SemiLight" panose="020B0502040204020203" pitchFamily="34" charset="0"/>
            </a:endParaRPr>
          </a:p>
          <a:p>
            <a:pPr algn="just"/>
            <a:r>
              <a:rPr lang="pt-BR" sz="11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Light" panose="020B0502040204020203" pitchFamily="34" charset="0"/>
              </a:rPr>
              <a:t>Um </a:t>
            </a:r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Light" panose="020B0502040204020203" pitchFamily="34" charset="0"/>
              </a:rPr>
              <a:t>jovem humilde descobre uma lâmpada mágica com um gênio que pode conceder desejos. Agora, o rapaz quer conquistar a moça por quem se apaixonou, mas o que ele não sabe é que a jovem é uma princesa que já está comprometida. Com a ajuda do gênio, ele tenta se passar por um príncipe para fisgar o amor da moça e a confiança de seu pai.</a:t>
            </a:r>
          </a:p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13" name="Retângulo 12"/>
          <p:cNvSpPr/>
          <p:nvPr/>
        </p:nvSpPr>
        <p:spPr>
          <a:xfrm>
            <a:off x="7993174" y="2838779"/>
            <a:ext cx="2542782" cy="2191961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Light" panose="020B0502040204020203" pitchFamily="34" charset="0"/>
              </a:rPr>
              <a:t>Os mundos colidem quando Flash viaja no tempo para mudar os eventos do passado. No entanto, quando sua tentativa de salvar sua família altera o futuro, ele fica preso em uma realidade na qual o General Zod voltou, ameaçando a aniquilação.</a:t>
            </a:r>
          </a:p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18" name="Retângulo 17"/>
          <p:cNvSpPr/>
          <p:nvPr/>
        </p:nvSpPr>
        <p:spPr>
          <a:xfrm>
            <a:off x="4372066" y="4691063"/>
            <a:ext cx="1025650" cy="2755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accent1">
                    <a:lumMod val="10000"/>
                  </a:schemeClr>
                </a:solidFill>
              </a:rPr>
              <a:t>Criar Sala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9454309" y="4590544"/>
            <a:ext cx="1020154" cy="2755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accent1">
                    <a:lumMod val="10000"/>
                  </a:schemeClr>
                </a:solidFill>
              </a:rPr>
              <a:t>Criar Sala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65175" y="160337"/>
            <a:ext cx="78352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5400" dirty="0">
                <a:latin typeface="Berlin Sans FB" pitchFamily="34" charset="0"/>
              </a:rPr>
              <a:t>WireFrame - Tela inicial</a:t>
            </a:r>
          </a:p>
        </p:txBody>
      </p:sp>
      <p:sp>
        <p:nvSpPr>
          <p:cNvPr id="8" name="Retângulo 7"/>
          <p:cNvSpPr/>
          <p:nvPr/>
        </p:nvSpPr>
        <p:spPr>
          <a:xfrm>
            <a:off x="2999794" y="5434536"/>
            <a:ext cx="2580271" cy="80533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8012050" y="5434536"/>
            <a:ext cx="2580271" cy="80533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pt-BR" sz="1100" dirty="0">
                <a:latin typeface="Bahnschrift SemiLight" panose="020B0502040204020203" pitchFamily="34" charset="0"/>
              </a:rPr>
              <a:t>Ao viajar para a Califórnia, o famoso carro de corridas Relâmpago McQueen se perde e vai parar em Radiator Springs, uma cidadezinha na Rota 66. </a:t>
            </a:r>
          </a:p>
        </p:txBody>
      </p:sp>
      <p:sp>
        <p:nvSpPr>
          <p:cNvPr id="9" name="AutoShape 2" descr="Pinteres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AutoShape 4" descr="Pinteres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2" name="Picture 8" descr="A Bela e a Fera: Disney mudou visual da Bela por ser perfeita demais, como  Angelina Joli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8184" b="34293"/>
          <a:stretch/>
        </p:blipFill>
        <p:spPr bwMode="auto">
          <a:xfrm>
            <a:off x="1471363" y="5434643"/>
            <a:ext cx="1440494" cy="80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arros | Disney+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19417"/>
          <a:stretch/>
        </p:blipFill>
        <p:spPr bwMode="auto">
          <a:xfrm>
            <a:off x="6257109" y="5434536"/>
            <a:ext cx="1717320" cy="8053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3030443" y="5390791"/>
            <a:ext cx="240026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100" dirty="0">
                <a:latin typeface="Bahnschrift SemiLight" panose="020B0502040204020203" pitchFamily="34" charset="0"/>
              </a:rPr>
              <a:t>Moradora de uma pequena aldeia francesa, Bela tem o pai capturado pela Fera e decide entregar sua vida ao estranho ser em troca da liberdade</a:t>
            </a:r>
          </a:p>
        </p:txBody>
      </p:sp>
      <p:sp>
        <p:nvSpPr>
          <p:cNvPr id="27" name="Retângulo 26"/>
          <p:cNvSpPr/>
          <p:nvPr/>
        </p:nvSpPr>
        <p:spPr>
          <a:xfrm>
            <a:off x="10672353" y="2154551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521" y="2838779"/>
            <a:ext cx="1440494" cy="2233553"/>
          </a:xfrm>
          <a:prstGeom prst="rect">
            <a:avLst/>
          </a:prstGeom>
        </p:spPr>
      </p:pic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6"/>
          <a:srcRect l="20625" r="26875"/>
          <a:stretch/>
        </p:blipFill>
        <p:spPr>
          <a:xfrm>
            <a:off x="6257109" y="2838779"/>
            <a:ext cx="1717320" cy="2191962"/>
          </a:xfrm>
          <a:prstGeom prst="rect">
            <a:avLst/>
          </a:prstGeom>
        </p:spPr>
      </p:pic>
      <p:sp>
        <p:nvSpPr>
          <p:cNvPr id="23" name="Retângulo Arredondado 22"/>
          <p:cNvSpPr/>
          <p:nvPr/>
        </p:nvSpPr>
        <p:spPr>
          <a:xfrm>
            <a:off x="4785478" y="2098046"/>
            <a:ext cx="2479259" cy="544701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5133098" y="2136271"/>
            <a:ext cx="1946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HISTÓRIAS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9052753" y="1464411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        Login</a:t>
            </a:r>
          </a:p>
        </p:txBody>
      </p:sp>
      <p:sp>
        <p:nvSpPr>
          <p:cNvPr id="25" name="Retângulo 24"/>
          <p:cNvSpPr/>
          <p:nvPr/>
        </p:nvSpPr>
        <p:spPr>
          <a:xfrm>
            <a:off x="2999794" y="4691063"/>
            <a:ext cx="1288663" cy="2755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smtClean="0">
                <a:solidFill>
                  <a:schemeClr val="accent1">
                    <a:lumMod val="10000"/>
                  </a:schemeClr>
                </a:solidFill>
              </a:rPr>
              <a:t>Enviar História</a:t>
            </a:r>
            <a:endParaRPr lang="pt-BR" sz="1400" dirty="0">
              <a:solidFill>
                <a:schemeClr val="accent1">
                  <a:lumMod val="10000"/>
                </a:schemeClr>
              </a:solidFill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8082037" y="4590544"/>
            <a:ext cx="1288663" cy="2755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smtClean="0">
                <a:solidFill>
                  <a:schemeClr val="accent1">
                    <a:lumMod val="10000"/>
                  </a:schemeClr>
                </a:solidFill>
              </a:rPr>
              <a:t>Enviar História</a:t>
            </a:r>
            <a:endParaRPr lang="pt-BR" sz="1400" dirty="0">
              <a:solidFill>
                <a:schemeClr val="accent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944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721440" y="266003"/>
            <a:ext cx="63081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5400" dirty="0">
                <a:latin typeface="Berlin Sans FB" pitchFamily="34" charset="0"/>
              </a:rPr>
              <a:t>WireFrame - Login</a:t>
            </a:r>
          </a:p>
        </p:txBody>
      </p:sp>
      <p:sp>
        <p:nvSpPr>
          <p:cNvPr id="3" name="Retângulo 2"/>
          <p:cNvSpPr/>
          <p:nvPr/>
        </p:nvSpPr>
        <p:spPr>
          <a:xfrm>
            <a:off x="1234171" y="1317673"/>
            <a:ext cx="9457150" cy="4935255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234171" y="1317673"/>
            <a:ext cx="9457150" cy="6889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1358183" y="1477473"/>
            <a:ext cx="271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AlfabetizaJá</a:t>
            </a:r>
            <a:r>
              <a:rPr lang="pt-B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pt-BR" dirty="0">
                <a:solidFill>
                  <a:schemeClr val="tx1">
                    <a:lumMod val="95000"/>
                  </a:schemeClr>
                </a:solidFill>
              </a:rPr>
              <a:t>📖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8736724" y="1477473"/>
            <a:ext cx="1421710" cy="369332"/>
          </a:xfrm>
          <a:prstGeom prst="rect">
            <a:avLst/>
          </a:prstGeom>
          <a:solidFill>
            <a:schemeClr val="tx1"/>
          </a:soli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2">
                    <a:lumMod val="10000"/>
                  </a:schemeClr>
                </a:solidFill>
              </a:rPr>
              <a:t>Criar Historia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10528662" y="2167613"/>
            <a:ext cx="162659" cy="684228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/>
          <p:cNvSpPr/>
          <p:nvPr/>
        </p:nvSpPr>
        <p:spPr>
          <a:xfrm>
            <a:off x="3067436" y="2182547"/>
            <a:ext cx="4760259" cy="38028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/>
          <p:cNvSpPr/>
          <p:nvPr/>
        </p:nvSpPr>
        <p:spPr>
          <a:xfrm>
            <a:off x="3909416" y="3956410"/>
            <a:ext cx="3076305" cy="36574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/>
          <p:cNvSpPr/>
          <p:nvPr/>
        </p:nvSpPr>
        <p:spPr>
          <a:xfrm>
            <a:off x="3909416" y="3103172"/>
            <a:ext cx="3076304" cy="35039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/>
          <p:cNvSpPr txBox="1"/>
          <p:nvPr/>
        </p:nvSpPr>
        <p:spPr>
          <a:xfrm>
            <a:off x="3875508" y="3596168"/>
            <a:ext cx="15087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ysClr val="windowText" lastClr="000000"/>
                </a:solidFill>
              </a:rPr>
              <a:t>Senha: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3909416" y="2748666"/>
            <a:ext cx="11154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 smtClean="0">
                <a:solidFill>
                  <a:sysClr val="windowText" lastClr="000000"/>
                </a:solidFill>
              </a:rPr>
              <a:t>E-mail:</a:t>
            </a:r>
            <a:endParaRPr lang="pt-BR" sz="1600" dirty="0">
              <a:solidFill>
                <a:sysClr val="windowText" lastClr="000000"/>
              </a:solidFill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4910950" y="2280564"/>
            <a:ext cx="1703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LOGIN</a:t>
            </a:r>
          </a:p>
        </p:txBody>
      </p:sp>
      <p:sp>
        <p:nvSpPr>
          <p:cNvPr id="28" name="Retângulo Arredondado 27"/>
          <p:cNvSpPr/>
          <p:nvPr/>
        </p:nvSpPr>
        <p:spPr>
          <a:xfrm>
            <a:off x="4873218" y="4532231"/>
            <a:ext cx="1148699" cy="403412"/>
          </a:xfrm>
          <a:prstGeom prst="round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/>
          <p:cNvSpPr txBox="1"/>
          <p:nvPr/>
        </p:nvSpPr>
        <p:spPr>
          <a:xfrm>
            <a:off x="4244435" y="5203875"/>
            <a:ext cx="303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ysClr val="windowText" lastClr="000000"/>
                </a:solidFill>
              </a:rPr>
              <a:t>Não tem conta? </a:t>
            </a:r>
            <a:r>
              <a:rPr lang="pt-BR" dirty="0">
                <a:solidFill>
                  <a:schemeClr val="bg1"/>
                </a:solidFill>
                <a:hlinkClick r:id="rId2" action="ppaction://hlinkpres?slideindex=1&amp;slidetitle="/>
              </a:rPr>
              <a:t>Criar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5027677" y="4569585"/>
            <a:ext cx="83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Entrar</a:t>
            </a:r>
          </a:p>
        </p:txBody>
      </p:sp>
    </p:spTree>
    <p:extLst>
      <p:ext uri="{BB962C8B-B14F-4D97-AF65-F5344CB8AC3E}">
        <p14:creationId xmlns="" xmlns:p14="http://schemas.microsoft.com/office/powerpoint/2010/main" val="409669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TM04033923[[fn=Profundidade]]</Template>
  <TotalTime>3859</TotalTime>
  <Words>1334</Words>
  <Application>Microsoft Office PowerPoint</Application>
  <PresentationFormat>Personalizar</PresentationFormat>
  <Paragraphs>281</Paragraphs>
  <Slides>23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3" baseType="lpstr">
      <vt:lpstr>Arial</vt:lpstr>
      <vt:lpstr>Berlin Sans FB</vt:lpstr>
      <vt:lpstr>Corbel</vt:lpstr>
      <vt:lpstr>Bahnschrift SemiBold</vt:lpstr>
      <vt:lpstr>Bahnschrift SemiLight</vt:lpstr>
      <vt:lpstr>Calibri</vt:lpstr>
      <vt:lpstr>Franklin Gothic Medium</vt:lpstr>
      <vt:lpstr>Segoe UI Black</vt:lpstr>
      <vt:lpstr>Arial Black</vt:lpstr>
      <vt:lpstr>Profundidade</vt:lpstr>
      <vt:lpstr>Slide 1</vt:lpstr>
      <vt:lpstr>Sistema</vt:lpstr>
      <vt:lpstr> Dicionário de dados</vt:lpstr>
      <vt:lpstr> Dicionário de dados</vt:lpstr>
      <vt:lpstr> Dicionário de dados</vt:lpstr>
      <vt:lpstr> Dicionário de dados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</dc:creator>
  <cp:lastModifiedBy>Edivanea Santos</cp:lastModifiedBy>
  <cp:revision>162</cp:revision>
  <dcterms:created xsi:type="dcterms:W3CDTF">2023-05-08T16:35:18Z</dcterms:created>
  <dcterms:modified xsi:type="dcterms:W3CDTF">2023-10-12T01:52:28Z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2023-05-06T00:00:00Z</vt:filetime>
  </property>
  <property fmtid="{D5CDD505-2E9C-101B-9397-08002B2CF9AE}" pid="3" name="Creator">
    <vt:lpwstr>Microsoft® PowerPoint® para Microsoft 365</vt:lpwstr>
  </property>
  <property fmtid="{D5CDD505-2E9C-101B-9397-08002B2CF9AE}" pid="4" name="LastSaved">
    <vt:filetime>2023-05-08T00:00:00Z</vt:filetime>
  </property>
</Properties>
</file>